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raunces"/>
      <p:regular r:id="rId15"/>
    </p:embeddedFont>
    <p:embeddedFont>
      <p:font typeface="Fraunces"/>
      <p:regular r:id="rId16"/>
    </p:embeddedFont>
    <p:embeddedFont>
      <p:font typeface="Fraunces"/>
      <p:regular r:id="rId17"/>
    </p:embeddedFont>
    <p:embeddedFont>
      <p:font typeface="Fraunces"/>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538" y="1066086"/>
            <a:ext cx="7776924" cy="3368516"/>
          </a:xfrm>
          <a:prstGeom prst="rect">
            <a:avLst/>
          </a:prstGeom>
          <a:noFill/>
          <a:ln/>
        </p:spPr>
        <p:txBody>
          <a:bodyPr wrap="square" lIns="0" tIns="0" rIns="0" bIns="0" rtlCol="0" anchor="t"/>
          <a:lstStyle/>
          <a:p>
            <a:pPr indent="0" marL="0">
              <a:lnSpc>
                <a:spcPts val="6600"/>
              </a:lnSpc>
              <a:buNone/>
            </a:pPr>
            <a:r>
              <a:rPr lang="en-US" sz="5300" b="1" dirty="0">
                <a:solidFill>
                  <a:srgbClr val="3B4540"/>
                </a:solidFill>
                <a:latin typeface="Fraunces" pitchFamily="34" charset="0"/>
                <a:ea typeface="Fraunces" pitchFamily="34" charset="-122"/>
                <a:cs typeface="Fraunces" pitchFamily="34" charset="-120"/>
              </a:rPr>
              <a:t>VeriWrite: La Plateforme de Blog Collaboratif pour une Publication de Qualité</a:t>
            </a:r>
            <a:endParaRPr lang="en-US" sz="5300" dirty="0"/>
          </a:p>
        </p:txBody>
      </p:sp>
      <p:sp>
        <p:nvSpPr>
          <p:cNvPr id="4" name="Text 1"/>
          <p:cNvSpPr/>
          <p:nvPr/>
        </p:nvSpPr>
        <p:spPr>
          <a:xfrm>
            <a:off x="683538" y="4727496"/>
            <a:ext cx="7776924" cy="1874520"/>
          </a:xfrm>
          <a:prstGeom prst="rect">
            <a:avLst/>
          </a:prstGeom>
          <a:noFill/>
          <a:ln/>
        </p:spPr>
        <p:txBody>
          <a:bodyPr wrap="square" lIns="0" tIns="0" rIns="0" bIns="0" rtlCol="0" anchor="t"/>
          <a:lstStyle/>
          <a:p>
            <a:pPr indent="0" marL="0">
              <a:lnSpc>
                <a:spcPts val="2450"/>
              </a:lnSpc>
              <a:buNone/>
            </a:pPr>
            <a:r>
              <a:rPr lang="en-US" sz="1500" dirty="0">
                <a:solidFill>
                  <a:srgbClr val="405449"/>
                </a:solidFill>
                <a:latin typeface="Nobile" pitchFamily="34" charset="0"/>
                <a:ea typeface="Nobile" pitchFamily="34" charset="-122"/>
                <a:cs typeface="Nobile" pitchFamily="34" charset="-120"/>
              </a:rPr>
              <a:t>Bienvenue à la présentation de VeriWrite, une plateforme de blog collaboratif révolutionnaire qui vise à établir une nouvelle norme pour la publication en ligne en garantissant la crédibilité et la qualité des contenus. Cette plateforme innovante est spécifiquement conçue pour les auteurs certifiés et les étudiants, leur permettant de publier des contenus académiques et professionnels de manière rigoureuse et validée.</a:t>
            </a:r>
            <a:endParaRPr lang="en-US" sz="1500" dirty="0"/>
          </a:p>
        </p:txBody>
      </p:sp>
      <p:sp>
        <p:nvSpPr>
          <p:cNvPr id="5" name="Shape 2"/>
          <p:cNvSpPr/>
          <p:nvPr/>
        </p:nvSpPr>
        <p:spPr>
          <a:xfrm>
            <a:off x="683538" y="6836331"/>
            <a:ext cx="312420" cy="312420"/>
          </a:xfrm>
          <a:prstGeom prst="roundRect">
            <a:avLst>
              <a:gd name="adj" fmla="val 2926536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91158" y="6843951"/>
            <a:ext cx="297180" cy="297180"/>
          </a:xfrm>
          <a:prstGeom prst="rect">
            <a:avLst/>
          </a:prstGeom>
        </p:spPr>
      </p:pic>
      <p:sp>
        <p:nvSpPr>
          <p:cNvPr id="7" name="Text 3"/>
          <p:cNvSpPr/>
          <p:nvPr/>
        </p:nvSpPr>
        <p:spPr>
          <a:xfrm>
            <a:off x="1093589" y="6821686"/>
            <a:ext cx="2894528" cy="341709"/>
          </a:xfrm>
          <a:prstGeom prst="rect">
            <a:avLst/>
          </a:prstGeom>
          <a:noFill/>
          <a:ln/>
        </p:spPr>
        <p:txBody>
          <a:bodyPr wrap="none" lIns="0" tIns="0" rIns="0" bIns="0" rtlCol="0" anchor="t"/>
          <a:lstStyle/>
          <a:p>
            <a:pPr algn="l" indent="0" marL="0">
              <a:lnSpc>
                <a:spcPts val="2650"/>
              </a:lnSpc>
              <a:buNone/>
            </a:pPr>
            <a:r>
              <a:rPr lang="en-US" sz="1900" b="1" dirty="0">
                <a:solidFill>
                  <a:srgbClr val="405449"/>
                </a:solidFill>
                <a:latin typeface="Nobile" pitchFamily="34" charset="0"/>
                <a:ea typeface="Nobile" pitchFamily="34" charset="-122"/>
                <a:cs typeface="Nobile" pitchFamily="34" charset="-120"/>
              </a:rPr>
              <a:t>by INKINDI FRANCOIS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8995" y="656153"/>
            <a:ext cx="8086011" cy="944642"/>
          </a:xfrm>
          <a:prstGeom prst="rect">
            <a:avLst/>
          </a:prstGeom>
          <a:noFill/>
          <a:ln/>
        </p:spPr>
        <p:txBody>
          <a:bodyPr wrap="square" lIns="0" tIns="0" rIns="0" bIns="0" rtlCol="0" anchor="t"/>
          <a:lstStyle/>
          <a:p>
            <a:pPr indent="0" marL="0">
              <a:lnSpc>
                <a:spcPts val="3700"/>
              </a:lnSpc>
              <a:buNone/>
            </a:pPr>
            <a:r>
              <a:rPr lang="en-US" sz="2950" b="1" dirty="0">
                <a:solidFill>
                  <a:srgbClr val="3B4540"/>
                </a:solidFill>
                <a:latin typeface="Fraunces" pitchFamily="34" charset="0"/>
                <a:ea typeface="Fraunces" pitchFamily="34" charset="-122"/>
                <a:cs typeface="Fraunces" pitchFamily="34" charset="-120"/>
              </a:rPr>
              <a:t>Le Besoin d'une Plateforme de Publication Fiable</a:t>
            </a:r>
            <a:endParaRPr lang="en-US" sz="2950" dirty="0"/>
          </a:p>
        </p:txBody>
      </p:sp>
      <p:sp>
        <p:nvSpPr>
          <p:cNvPr id="4" name="Text 1"/>
          <p:cNvSpPr/>
          <p:nvPr/>
        </p:nvSpPr>
        <p:spPr>
          <a:xfrm>
            <a:off x="528995" y="1827490"/>
            <a:ext cx="8086011" cy="1209675"/>
          </a:xfrm>
          <a:prstGeom prst="rect">
            <a:avLst/>
          </a:prstGeom>
          <a:noFill/>
          <a:ln/>
        </p:spPr>
        <p:txBody>
          <a:bodyPr wrap="square" lIns="0" tIns="0" rIns="0" bIns="0" rtlCol="0" anchor="t"/>
          <a:lstStyle/>
          <a:p>
            <a:pPr indent="0" marL="0">
              <a:lnSpc>
                <a:spcPts val="1900"/>
              </a:lnSpc>
              <a:buNone/>
            </a:pPr>
            <a:r>
              <a:rPr lang="en-US" sz="1150" dirty="0">
                <a:solidFill>
                  <a:srgbClr val="405449"/>
                </a:solidFill>
                <a:latin typeface="Nobile" pitchFamily="34" charset="0"/>
                <a:ea typeface="Nobile" pitchFamily="34" charset="-122"/>
                <a:cs typeface="Nobile" pitchFamily="34" charset="-120"/>
              </a:rPr>
              <a:t>Dans le paysage numérique actuel, où la prolifération de contenus non vérifiés est omniprésente, la nécessité de garantir la crédibilité et la qualité des publications en ligne est plus importante que jamais. La confiance des utilisateurs est érodée par la présence de contenus non fiables, ce qui rend difficile la distinction entre l'information authentique et les fausses informations. Cette situation est particulièrement problématique dans les domaines académiques et professionnels, où la fiabilité des sources est primordiale.</a:t>
            </a:r>
            <a:endParaRPr lang="en-US" sz="1150" dirty="0"/>
          </a:p>
        </p:txBody>
      </p:sp>
      <p:sp>
        <p:nvSpPr>
          <p:cNvPr id="5" name="Shape 2"/>
          <p:cNvSpPr/>
          <p:nvPr/>
        </p:nvSpPr>
        <p:spPr>
          <a:xfrm>
            <a:off x="528995" y="3207187"/>
            <a:ext cx="8086011" cy="1354693"/>
          </a:xfrm>
          <a:prstGeom prst="roundRect">
            <a:avLst>
              <a:gd name="adj" fmla="val 10042"/>
            </a:avLst>
          </a:prstGeom>
          <a:solidFill>
            <a:srgbClr val="E8F3E8"/>
          </a:solidFill>
          <a:ln/>
        </p:spPr>
      </p:sp>
      <p:sp>
        <p:nvSpPr>
          <p:cNvPr id="6" name="Text 3"/>
          <p:cNvSpPr/>
          <p:nvPr/>
        </p:nvSpPr>
        <p:spPr>
          <a:xfrm>
            <a:off x="680085" y="3358277"/>
            <a:ext cx="1917502" cy="236101"/>
          </a:xfrm>
          <a:prstGeom prst="rect">
            <a:avLst/>
          </a:prstGeom>
          <a:noFill/>
          <a:ln/>
        </p:spPr>
        <p:txBody>
          <a:bodyPr wrap="none" lIns="0" tIns="0" rIns="0" bIns="0" rtlCol="0" anchor="t"/>
          <a:lstStyle/>
          <a:p>
            <a:pPr indent="0" marL="0">
              <a:lnSpc>
                <a:spcPts val="1850"/>
              </a:lnSpc>
              <a:buNone/>
            </a:pPr>
            <a:r>
              <a:rPr lang="en-US" sz="1450" b="1" dirty="0">
                <a:solidFill>
                  <a:srgbClr val="405449"/>
                </a:solidFill>
                <a:latin typeface="Fraunces" pitchFamily="34" charset="0"/>
                <a:ea typeface="Fraunces" pitchFamily="34" charset="-122"/>
                <a:cs typeface="Fraunces" pitchFamily="34" charset="-120"/>
              </a:rPr>
              <a:t>Manque de Contrôle</a:t>
            </a:r>
            <a:endParaRPr lang="en-US" sz="1450" dirty="0"/>
          </a:p>
        </p:txBody>
      </p:sp>
      <p:sp>
        <p:nvSpPr>
          <p:cNvPr id="7" name="Text 4"/>
          <p:cNvSpPr/>
          <p:nvPr/>
        </p:nvSpPr>
        <p:spPr>
          <a:xfrm>
            <a:off x="680085" y="3684984"/>
            <a:ext cx="7783830" cy="725805"/>
          </a:xfrm>
          <a:prstGeom prst="rect">
            <a:avLst/>
          </a:prstGeom>
          <a:noFill/>
          <a:ln/>
        </p:spPr>
        <p:txBody>
          <a:bodyPr wrap="square" lIns="0" tIns="0" rIns="0" bIns="0" rtlCol="0" anchor="t"/>
          <a:lstStyle/>
          <a:p>
            <a:pPr indent="0" marL="0">
              <a:lnSpc>
                <a:spcPts val="1900"/>
              </a:lnSpc>
              <a:buNone/>
            </a:pPr>
            <a:r>
              <a:rPr lang="en-US" sz="1150" dirty="0">
                <a:solidFill>
                  <a:srgbClr val="405449"/>
                </a:solidFill>
                <a:latin typeface="Nobile" pitchFamily="34" charset="0"/>
                <a:ea typeface="Nobile" pitchFamily="34" charset="-122"/>
                <a:cs typeface="Nobile" pitchFamily="34" charset="-120"/>
              </a:rPr>
              <a:t>La liberté de publication sur internet, bien que précieuse, a conduit à un manque de contrôle sur la qualité et l'authenticité des contenus. Les utilisateurs sont confrontés à un flot constant d'informations non vérifiées, ce qui rend difficile la recherche de sources fiables.</a:t>
            </a:r>
            <a:endParaRPr lang="en-US" sz="1150" dirty="0"/>
          </a:p>
        </p:txBody>
      </p:sp>
      <p:sp>
        <p:nvSpPr>
          <p:cNvPr id="8" name="Shape 5"/>
          <p:cNvSpPr/>
          <p:nvPr/>
        </p:nvSpPr>
        <p:spPr>
          <a:xfrm>
            <a:off x="528995" y="4712970"/>
            <a:ext cx="8086011" cy="1354693"/>
          </a:xfrm>
          <a:prstGeom prst="roundRect">
            <a:avLst>
              <a:gd name="adj" fmla="val 10042"/>
            </a:avLst>
          </a:prstGeom>
          <a:solidFill>
            <a:srgbClr val="E8F3E8"/>
          </a:solidFill>
          <a:ln/>
        </p:spPr>
      </p:sp>
      <p:sp>
        <p:nvSpPr>
          <p:cNvPr id="9" name="Text 6"/>
          <p:cNvSpPr/>
          <p:nvPr/>
        </p:nvSpPr>
        <p:spPr>
          <a:xfrm>
            <a:off x="680085" y="4864060"/>
            <a:ext cx="1889403" cy="236101"/>
          </a:xfrm>
          <a:prstGeom prst="rect">
            <a:avLst/>
          </a:prstGeom>
          <a:noFill/>
          <a:ln/>
        </p:spPr>
        <p:txBody>
          <a:bodyPr wrap="none" lIns="0" tIns="0" rIns="0" bIns="0" rtlCol="0" anchor="t"/>
          <a:lstStyle/>
          <a:p>
            <a:pPr indent="0" marL="0">
              <a:lnSpc>
                <a:spcPts val="1850"/>
              </a:lnSpc>
              <a:buNone/>
            </a:pPr>
            <a:r>
              <a:rPr lang="en-US" sz="1450" b="1" dirty="0">
                <a:solidFill>
                  <a:srgbClr val="405449"/>
                </a:solidFill>
                <a:latin typeface="Fraunces" pitchFamily="34" charset="0"/>
                <a:ea typeface="Fraunces" pitchFamily="34" charset="-122"/>
                <a:cs typeface="Fraunces" pitchFamily="34" charset="-120"/>
              </a:rPr>
              <a:t>Perte de Confiance</a:t>
            </a:r>
            <a:endParaRPr lang="en-US" sz="1450" dirty="0"/>
          </a:p>
        </p:txBody>
      </p:sp>
      <p:sp>
        <p:nvSpPr>
          <p:cNvPr id="10" name="Text 7"/>
          <p:cNvSpPr/>
          <p:nvPr/>
        </p:nvSpPr>
        <p:spPr>
          <a:xfrm>
            <a:off x="680085" y="5190768"/>
            <a:ext cx="7783830" cy="725805"/>
          </a:xfrm>
          <a:prstGeom prst="rect">
            <a:avLst/>
          </a:prstGeom>
          <a:noFill/>
          <a:ln/>
        </p:spPr>
        <p:txBody>
          <a:bodyPr wrap="square" lIns="0" tIns="0" rIns="0" bIns="0" rtlCol="0" anchor="t"/>
          <a:lstStyle/>
          <a:p>
            <a:pPr indent="0" marL="0">
              <a:lnSpc>
                <a:spcPts val="1900"/>
              </a:lnSpc>
              <a:buNone/>
            </a:pPr>
            <a:r>
              <a:rPr lang="en-US" sz="1150" dirty="0">
                <a:solidFill>
                  <a:srgbClr val="405449"/>
                </a:solidFill>
                <a:latin typeface="Nobile" pitchFamily="34" charset="0"/>
                <a:ea typeface="Nobile" pitchFamily="34" charset="-122"/>
                <a:cs typeface="Nobile" pitchFamily="34" charset="-120"/>
              </a:rPr>
              <a:t>La prolifération de fausses nouvelles et de contenus non vérifiés a érodé la confiance des utilisateurs dans les informations en ligne. Cette situation a un impact négatif sur l'intégrité des connaissances et la prise de décision éclairée.</a:t>
            </a:r>
            <a:endParaRPr lang="en-US" sz="1150" dirty="0"/>
          </a:p>
        </p:txBody>
      </p:sp>
      <p:sp>
        <p:nvSpPr>
          <p:cNvPr id="11" name="Shape 8"/>
          <p:cNvSpPr/>
          <p:nvPr/>
        </p:nvSpPr>
        <p:spPr>
          <a:xfrm>
            <a:off x="528995" y="6218753"/>
            <a:ext cx="8086011" cy="1354693"/>
          </a:xfrm>
          <a:prstGeom prst="roundRect">
            <a:avLst>
              <a:gd name="adj" fmla="val 10042"/>
            </a:avLst>
          </a:prstGeom>
          <a:solidFill>
            <a:srgbClr val="E8F3E8"/>
          </a:solidFill>
          <a:ln/>
        </p:spPr>
      </p:sp>
      <p:sp>
        <p:nvSpPr>
          <p:cNvPr id="12" name="Text 9"/>
          <p:cNvSpPr/>
          <p:nvPr/>
        </p:nvSpPr>
        <p:spPr>
          <a:xfrm>
            <a:off x="680085" y="6369844"/>
            <a:ext cx="2103953" cy="236101"/>
          </a:xfrm>
          <a:prstGeom prst="rect">
            <a:avLst/>
          </a:prstGeom>
          <a:noFill/>
          <a:ln/>
        </p:spPr>
        <p:txBody>
          <a:bodyPr wrap="none" lIns="0" tIns="0" rIns="0" bIns="0" rtlCol="0" anchor="t"/>
          <a:lstStyle/>
          <a:p>
            <a:pPr indent="0" marL="0">
              <a:lnSpc>
                <a:spcPts val="1850"/>
              </a:lnSpc>
              <a:buNone/>
            </a:pPr>
            <a:r>
              <a:rPr lang="en-US" sz="1450" b="1" dirty="0">
                <a:solidFill>
                  <a:srgbClr val="405449"/>
                </a:solidFill>
                <a:latin typeface="Fraunces" pitchFamily="34" charset="0"/>
                <a:ea typeface="Fraunces" pitchFamily="34" charset="-122"/>
                <a:cs typeface="Fraunces" pitchFamily="34" charset="-120"/>
              </a:rPr>
              <a:t>Besoin de Vérification</a:t>
            </a:r>
            <a:endParaRPr lang="en-US" sz="1450" dirty="0"/>
          </a:p>
        </p:txBody>
      </p:sp>
      <p:sp>
        <p:nvSpPr>
          <p:cNvPr id="13" name="Text 10"/>
          <p:cNvSpPr/>
          <p:nvPr/>
        </p:nvSpPr>
        <p:spPr>
          <a:xfrm>
            <a:off x="680085" y="6696551"/>
            <a:ext cx="7783830" cy="725805"/>
          </a:xfrm>
          <a:prstGeom prst="rect">
            <a:avLst/>
          </a:prstGeom>
          <a:noFill/>
          <a:ln/>
        </p:spPr>
        <p:txBody>
          <a:bodyPr wrap="square" lIns="0" tIns="0" rIns="0" bIns="0" rtlCol="0" anchor="t"/>
          <a:lstStyle/>
          <a:p>
            <a:pPr indent="0" marL="0">
              <a:lnSpc>
                <a:spcPts val="1900"/>
              </a:lnSpc>
              <a:buNone/>
            </a:pPr>
            <a:r>
              <a:rPr lang="en-US" sz="1150" dirty="0">
                <a:solidFill>
                  <a:srgbClr val="405449"/>
                </a:solidFill>
                <a:latin typeface="Nobile" pitchFamily="34" charset="0"/>
                <a:ea typeface="Nobile" pitchFamily="34" charset="-122"/>
                <a:cs typeface="Nobile" pitchFamily="34" charset="-120"/>
              </a:rPr>
              <a:t>Il est devenu urgent de mettre en place des mécanismes de vérification et de validation pour garantir la qualité et la crédibilité des contenus en ligne. Cette nécessité s'applique particulièrement aux domaines académiques et professionnels, où la rigueur et la fiabilité sont essentielles.</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8312" y="789265"/>
            <a:ext cx="6382107" cy="694849"/>
          </a:xfrm>
          <a:prstGeom prst="rect">
            <a:avLst/>
          </a:prstGeom>
          <a:noFill/>
          <a:ln/>
        </p:spPr>
        <p:txBody>
          <a:bodyPr wrap="none" lIns="0" tIns="0" rIns="0" bIns="0" rtlCol="0" anchor="t"/>
          <a:lstStyle/>
          <a:p>
            <a:pPr indent="0" marL="0">
              <a:lnSpc>
                <a:spcPts val="5450"/>
              </a:lnSpc>
              <a:buNone/>
            </a:pPr>
            <a:r>
              <a:rPr lang="en-US" sz="4350" b="1" dirty="0">
                <a:solidFill>
                  <a:srgbClr val="3B4540"/>
                </a:solidFill>
                <a:latin typeface="Fraunces" pitchFamily="34" charset="0"/>
                <a:ea typeface="Fraunces" pitchFamily="34" charset="-122"/>
                <a:cs typeface="Fraunces" pitchFamily="34" charset="-120"/>
              </a:rPr>
              <a:t>VeriWrite : La Solution</a:t>
            </a:r>
            <a:endParaRPr lang="en-US" sz="4350" dirty="0"/>
          </a:p>
        </p:txBody>
      </p:sp>
      <p:sp>
        <p:nvSpPr>
          <p:cNvPr id="3" name="Text 1"/>
          <p:cNvSpPr/>
          <p:nvPr/>
        </p:nvSpPr>
        <p:spPr>
          <a:xfrm>
            <a:off x="778312" y="1928813"/>
            <a:ext cx="13073777" cy="1423035"/>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VeriWrite se présente comme une solution innovante à ces défis en offrant une plateforme de blog collaboratif où seuls les auteurs authentifiés peuvent publier, et où les articles des étudiants sont soumis à un processus de validation rigoureux. Cette plateforme vise à restaurer la confiance dans les publications en ligne en assurant la qualité et la crédibilité des contenus.</a:t>
            </a:r>
            <a:endParaRPr lang="en-US" sz="1750" dirty="0"/>
          </a:p>
        </p:txBody>
      </p:sp>
      <p:sp>
        <p:nvSpPr>
          <p:cNvPr id="4" name="Text 2"/>
          <p:cNvSpPr/>
          <p:nvPr/>
        </p:nvSpPr>
        <p:spPr>
          <a:xfrm>
            <a:off x="778312" y="3824288"/>
            <a:ext cx="3995738" cy="694849"/>
          </a:xfrm>
          <a:prstGeom prst="rect">
            <a:avLst/>
          </a:prstGeom>
          <a:noFill/>
          <a:ln/>
        </p:spPr>
        <p:txBody>
          <a:bodyPr wrap="square" lIns="0" tIns="0" rIns="0" bIns="0" rtlCol="0" anchor="t"/>
          <a:lstStyle/>
          <a:p>
            <a:pPr indent="0" marL="0">
              <a:lnSpc>
                <a:spcPts val="2700"/>
              </a:lnSpc>
              <a:buNone/>
            </a:pPr>
            <a:r>
              <a:rPr lang="en-US" sz="2150" b="1" dirty="0">
                <a:solidFill>
                  <a:srgbClr val="3B4540"/>
                </a:solidFill>
                <a:latin typeface="Fraunces" pitchFamily="34" charset="0"/>
                <a:ea typeface="Fraunces" pitchFamily="34" charset="-122"/>
                <a:cs typeface="Fraunces" pitchFamily="34" charset="-120"/>
              </a:rPr>
              <a:t>Authentification des Auteurs</a:t>
            </a:r>
            <a:endParaRPr lang="en-US" sz="2150" dirty="0"/>
          </a:p>
        </p:txBody>
      </p:sp>
      <p:sp>
        <p:nvSpPr>
          <p:cNvPr id="5" name="Text 3"/>
          <p:cNvSpPr/>
          <p:nvPr/>
        </p:nvSpPr>
        <p:spPr>
          <a:xfrm>
            <a:off x="778312" y="4741426"/>
            <a:ext cx="3995738" cy="2134553"/>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VeriWrite exige que tous les auteurs soient authentifiés par des brevets ou des certifications. Cette exigence garantit la crédibilité des publications en assurant que les auteurs sont des experts dans leur domaine.</a:t>
            </a:r>
            <a:endParaRPr lang="en-US" sz="1750" dirty="0"/>
          </a:p>
        </p:txBody>
      </p:sp>
      <p:sp>
        <p:nvSpPr>
          <p:cNvPr id="6" name="Text 4"/>
          <p:cNvSpPr/>
          <p:nvPr/>
        </p:nvSpPr>
        <p:spPr>
          <a:xfrm>
            <a:off x="5324118" y="3824288"/>
            <a:ext cx="3264932" cy="347424"/>
          </a:xfrm>
          <a:prstGeom prst="rect">
            <a:avLst/>
          </a:prstGeom>
          <a:noFill/>
          <a:ln/>
        </p:spPr>
        <p:txBody>
          <a:bodyPr wrap="none" lIns="0" tIns="0" rIns="0" bIns="0" rtlCol="0" anchor="t"/>
          <a:lstStyle/>
          <a:p>
            <a:pPr indent="0" marL="0">
              <a:lnSpc>
                <a:spcPts val="2700"/>
              </a:lnSpc>
              <a:buNone/>
            </a:pPr>
            <a:r>
              <a:rPr lang="en-US" sz="2150" b="1" dirty="0">
                <a:solidFill>
                  <a:srgbClr val="3B4540"/>
                </a:solidFill>
                <a:latin typeface="Fraunces" pitchFamily="34" charset="0"/>
                <a:ea typeface="Fraunces" pitchFamily="34" charset="-122"/>
                <a:cs typeface="Fraunces" pitchFamily="34" charset="-120"/>
              </a:rPr>
              <a:t>Validation Académique</a:t>
            </a:r>
            <a:endParaRPr lang="en-US" sz="2150" dirty="0"/>
          </a:p>
        </p:txBody>
      </p:sp>
      <p:sp>
        <p:nvSpPr>
          <p:cNvPr id="7" name="Text 5"/>
          <p:cNvSpPr/>
          <p:nvPr/>
        </p:nvSpPr>
        <p:spPr>
          <a:xfrm>
            <a:off x="5324118" y="4394002"/>
            <a:ext cx="3995738" cy="2490311"/>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Les articles soumis par les étudiants sont soumis à un processus de validation académique rigoureux par un comité d'experts. Cette validation assure la qualité des informations et garantit que les articles sont conformes aux normes académiques.</a:t>
            </a:r>
            <a:endParaRPr lang="en-US" sz="1750" dirty="0"/>
          </a:p>
        </p:txBody>
      </p:sp>
      <p:sp>
        <p:nvSpPr>
          <p:cNvPr id="8" name="Text 6"/>
          <p:cNvSpPr/>
          <p:nvPr/>
        </p:nvSpPr>
        <p:spPr>
          <a:xfrm>
            <a:off x="9869924" y="3824288"/>
            <a:ext cx="2779752" cy="347424"/>
          </a:xfrm>
          <a:prstGeom prst="rect">
            <a:avLst/>
          </a:prstGeom>
          <a:noFill/>
          <a:ln/>
        </p:spPr>
        <p:txBody>
          <a:bodyPr wrap="none" lIns="0" tIns="0" rIns="0" bIns="0" rtlCol="0" anchor="t"/>
          <a:lstStyle/>
          <a:p>
            <a:pPr indent="0" marL="0">
              <a:lnSpc>
                <a:spcPts val="2700"/>
              </a:lnSpc>
              <a:buNone/>
            </a:pPr>
            <a:r>
              <a:rPr lang="en-US" sz="2150" b="1" dirty="0">
                <a:solidFill>
                  <a:srgbClr val="3B4540"/>
                </a:solidFill>
                <a:latin typeface="Fraunces" pitchFamily="34" charset="0"/>
                <a:ea typeface="Fraunces" pitchFamily="34" charset="-122"/>
                <a:cs typeface="Fraunces" pitchFamily="34" charset="-120"/>
              </a:rPr>
              <a:t>Interface Intuitive</a:t>
            </a:r>
            <a:endParaRPr lang="en-US" sz="2150" dirty="0"/>
          </a:p>
        </p:txBody>
      </p:sp>
      <p:sp>
        <p:nvSpPr>
          <p:cNvPr id="9" name="Text 7"/>
          <p:cNvSpPr/>
          <p:nvPr/>
        </p:nvSpPr>
        <p:spPr>
          <a:xfrm>
            <a:off x="9869924" y="4394002"/>
            <a:ext cx="3995738" cy="2846070"/>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VeriWrite offre une interface utilisateur intuitive qui facilite la navigation, la publication d'articles et la gestion des interactions entre les auteurs, les étudiants et les lecteurs. Cette interface est conçue pour offrir une expérience utilisateur fluide et agréable.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6480" y="649724"/>
            <a:ext cx="6652974" cy="571500"/>
          </a:xfrm>
          <a:prstGeom prst="rect">
            <a:avLst/>
          </a:prstGeom>
          <a:noFill/>
          <a:ln/>
        </p:spPr>
        <p:txBody>
          <a:bodyPr wrap="none" lIns="0" tIns="0" rIns="0" bIns="0" rtlCol="0" anchor="t"/>
          <a:lstStyle/>
          <a:p>
            <a:pPr indent="0" marL="0">
              <a:lnSpc>
                <a:spcPts val="4500"/>
              </a:lnSpc>
              <a:buNone/>
            </a:pPr>
            <a:r>
              <a:rPr lang="en-US" sz="3600" b="1" dirty="0">
                <a:solidFill>
                  <a:srgbClr val="3B4540"/>
                </a:solidFill>
                <a:latin typeface="Fraunces" pitchFamily="34" charset="0"/>
                <a:ea typeface="Fraunces" pitchFamily="34" charset="-122"/>
                <a:cs typeface="Fraunces" pitchFamily="34" charset="-120"/>
              </a:rPr>
              <a:t>Fonctionnalités de VeriWrite</a:t>
            </a:r>
            <a:endParaRPr lang="en-US" sz="3600" dirty="0"/>
          </a:p>
        </p:txBody>
      </p:sp>
      <p:sp>
        <p:nvSpPr>
          <p:cNvPr id="4" name="Text 1"/>
          <p:cNvSpPr/>
          <p:nvPr/>
        </p:nvSpPr>
        <p:spPr>
          <a:xfrm>
            <a:off x="6126480" y="1495544"/>
            <a:ext cx="7863840" cy="585073"/>
          </a:xfrm>
          <a:prstGeom prst="rect">
            <a:avLst/>
          </a:prstGeom>
          <a:noFill/>
          <a:ln/>
        </p:spPr>
        <p:txBody>
          <a:bodyPr wrap="square" lIns="0" tIns="0" rIns="0" bIns="0" rtlCol="0" anchor="t"/>
          <a:lstStyle/>
          <a:p>
            <a:pPr indent="0" marL="0">
              <a:lnSpc>
                <a:spcPts val="2300"/>
              </a:lnSpc>
              <a:buNone/>
            </a:pPr>
            <a:r>
              <a:rPr lang="en-US" sz="1400" dirty="0">
                <a:solidFill>
                  <a:srgbClr val="405449"/>
                </a:solidFill>
                <a:latin typeface="Nobile" pitchFamily="34" charset="0"/>
                <a:ea typeface="Nobile" pitchFamily="34" charset="-122"/>
                <a:cs typeface="Nobile" pitchFamily="34" charset="-120"/>
              </a:rPr>
              <a:t>VeriWrite est conçu avec une gamme de fonctionnalités avancées pour garantir une expérience utilisateur optimale et la publication de contenus de haute qualité.</a:t>
            </a:r>
            <a:endParaRPr lang="en-US" sz="1400" dirty="0"/>
          </a:p>
        </p:txBody>
      </p:sp>
      <p:sp>
        <p:nvSpPr>
          <p:cNvPr id="5" name="Shape 2"/>
          <p:cNvSpPr/>
          <p:nvPr/>
        </p:nvSpPr>
        <p:spPr>
          <a:xfrm>
            <a:off x="6126480" y="2492097"/>
            <a:ext cx="411480" cy="411480"/>
          </a:xfrm>
          <a:prstGeom prst="roundRect">
            <a:avLst>
              <a:gd name="adj" fmla="val 40003"/>
            </a:avLst>
          </a:prstGeom>
          <a:solidFill>
            <a:srgbClr val="E8F3E8"/>
          </a:solidFill>
          <a:ln/>
        </p:spPr>
      </p:sp>
      <p:sp>
        <p:nvSpPr>
          <p:cNvPr id="6" name="Text 3"/>
          <p:cNvSpPr/>
          <p:nvPr/>
        </p:nvSpPr>
        <p:spPr>
          <a:xfrm>
            <a:off x="6263759" y="2560677"/>
            <a:ext cx="136922" cy="274320"/>
          </a:xfrm>
          <a:prstGeom prst="rect">
            <a:avLst/>
          </a:prstGeom>
          <a:noFill/>
          <a:ln/>
        </p:spPr>
        <p:txBody>
          <a:bodyPr wrap="none" lIns="0" tIns="0" rIns="0" bIns="0" rtlCol="0" anchor="t"/>
          <a:lstStyle/>
          <a:p>
            <a:pPr algn="ctr" indent="0" marL="0">
              <a:lnSpc>
                <a:spcPts val="2150"/>
              </a:lnSpc>
              <a:buNone/>
            </a:pPr>
            <a:r>
              <a:rPr lang="en-US" sz="2150" b="1" dirty="0">
                <a:solidFill>
                  <a:srgbClr val="405449"/>
                </a:solidFill>
                <a:latin typeface="Fraunces" pitchFamily="34" charset="0"/>
                <a:ea typeface="Fraunces" pitchFamily="34" charset="-122"/>
                <a:cs typeface="Fraunces" pitchFamily="34" charset="-120"/>
              </a:rPr>
              <a:t>1</a:t>
            </a:r>
            <a:endParaRPr lang="en-US" sz="2150" dirty="0"/>
          </a:p>
        </p:txBody>
      </p:sp>
      <p:sp>
        <p:nvSpPr>
          <p:cNvPr id="7" name="Text 4"/>
          <p:cNvSpPr/>
          <p:nvPr/>
        </p:nvSpPr>
        <p:spPr>
          <a:xfrm>
            <a:off x="6720840" y="2492097"/>
            <a:ext cx="3151703" cy="285750"/>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Système d'Authentification</a:t>
            </a:r>
            <a:endParaRPr lang="en-US" sz="1800" dirty="0"/>
          </a:p>
        </p:txBody>
      </p:sp>
      <p:sp>
        <p:nvSpPr>
          <p:cNvPr id="8" name="Text 5"/>
          <p:cNvSpPr/>
          <p:nvPr/>
        </p:nvSpPr>
        <p:spPr>
          <a:xfrm>
            <a:off x="6720840" y="2887504"/>
            <a:ext cx="7269480" cy="585073"/>
          </a:xfrm>
          <a:prstGeom prst="rect">
            <a:avLst/>
          </a:prstGeom>
          <a:noFill/>
          <a:ln/>
        </p:spPr>
        <p:txBody>
          <a:bodyPr wrap="square" lIns="0" tIns="0" rIns="0" bIns="0" rtlCol="0" anchor="t"/>
          <a:lstStyle/>
          <a:p>
            <a:pPr indent="0" marL="0">
              <a:lnSpc>
                <a:spcPts val="2300"/>
              </a:lnSpc>
              <a:buNone/>
            </a:pPr>
            <a:r>
              <a:rPr lang="en-US" sz="1400" dirty="0">
                <a:solidFill>
                  <a:srgbClr val="405449"/>
                </a:solidFill>
                <a:latin typeface="Nobile" pitchFamily="34" charset="0"/>
                <a:ea typeface="Nobile" pitchFamily="34" charset="-122"/>
                <a:cs typeface="Nobile" pitchFamily="34" charset="-120"/>
              </a:rPr>
              <a:t>Un système d'authentification robuste basé sur la vérification des brevets et des certifications garantit la crédibilité des auteurs.</a:t>
            </a:r>
            <a:endParaRPr lang="en-US" sz="1400" dirty="0"/>
          </a:p>
        </p:txBody>
      </p:sp>
      <p:sp>
        <p:nvSpPr>
          <p:cNvPr id="9" name="Shape 6"/>
          <p:cNvSpPr/>
          <p:nvPr/>
        </p:nvSpPr>
        <p:spPr>
          <a:xfrm>
            <a:off x="6126480" y="3861197"/>
            <a:ext cx="411480" cy="411480"/>
          </a:xfrm>
          <a:prstGeom prst="roundRect">
            <a:avLst>
              <a:gd name="adj" fmla="val 40003"/>
            </a:avLst>
          </a:prstGeom>
          <a:solidFill>
            <a:srgbClr val="E8F3E8"/>
          </a:solidFill>
          <a:ln/>
        </p:spPr>
      </p:sp>
      <p:sp>
        <p:nvSpPr>
          <p:cNvPr id="10" name="Text 7"/>
          <p:cNvSpPr/>
          <p:nvPr/>
        </p:nvSpPr>
        <p:spPr>
          <a:xfrm>
            <a:off x="6242566" y="3929777"/>
            <a:ext cx="179308" cy="274320"/>
          </a:xfrm>
          <a:prstGeom prst="rect">
            <a:avLst/>
          </a:prstGeom>
          <a:noFill/>
          <a:ln/>
        </p:spPr>
        <p:txBody>
          <a:bodyPr wrap="none" lIns="0" tIns="0" rIns="0" bIns="0" rtlCol="0" anchor="t"/>
          <a:lstStyle/>
          <a:p>
            <a:pPr algn="ctr" indent="0" marL="0">
              <a:lnSpc>
                <a:spcPts val="2150"/>
              </a:lnSpc>
              <a:buNone/>
            </a:pPr>
            <a:r>
              <a:rPr lang="en-US" sz="2150" b="1" dirty="0">
                <a:solidFill>
                  <a:srgbClr val="405449"/>
                </a:solidFill>
                <a:latin typeface="Fraunces" pitchFamily="34" charset="0"/>
                <a:ea typeface="Fraunces" pitchFamily="34" charset="-122"/>
                <a:cs typeface="Fraunces" pitchFamily="34" charset="-120"/>
              </a:rPr>
              <a:t>2</a:t>
            </a:r>
            <a:endParaRPr lang="en-US" sz="2150" dirty="0"/>
          </a:p>
        </p:txBody>
      </p:sp>
      <p:sp>
        <p:nvSpPr>
          <p:cNvPr id="11" name="Text 8"/>
          <p:cNvSpPr/>
          <p:nvPr/>
        </p:nvSpPr>
        <p:spPr>
          <a:xfrm>
            <a:off x="6720840" y="3861197"/>
            <a:ext cx="2758202" cy="285750"/>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Processus de Validation</a:t>
            </a:r>
            <a:endParaRPr lang="en-US" sz="1800" dirty="0"/>
          </a:p>
        </p:txBody>
      </p:sp>
      <p:sp>
        <p:nvSpPr>
          <p:cNvPr id="12" name="Text 9"/>
          <p:cNvSpPr/>
          <p:nvPr/>
        </p:nvSpPr>
        <p:spPr>
          <a:xfrm>
            <a:off x="6720840" y="4256603"/>
            <a:ext cx="7269480" cy="585073"/>
          </a:xfrm>
          <a:prstGeom prst="rect">
            <a:avLst/>
          </a:prstGeom>
          <a:noFill/>
          <a:ln/>
        </p:spPr>
        <p:txBody>
          <a:bodyPr wrap="square" lIns="0" tIns="0" rIns="0" bIns="0" rtlCol="0" anchor="t"/>
          <a:lstStyle/>
          <a:p>
            <a:pPr indent="0" marL="0">
              <a:lnSpc>
                <a:spcPts val="2300"/>
              </a:lnSpc>
              <a:buNone/>
            </a:pPr>
            <a:r>
              <a:rPr lang="en-US" sz="1400" dirty="0">
                <a:solidFill>
                  <a:srgbClr val="405449"/>
                </a:solidFill>
                <a:latin typeface="Nobile" pitchFamily="34" charset="0"/>
                <a:ea typeface="Nobile" pitchFamily="34" charset="-122"/>
                <a:cs typeface="Nobile" pitchFamily="34" charset="-120"/>
              </a:rPr>
              <a:t>Un processus de validation académique rigoureux pour les articles étudiants assure la qualité et la conformité aux normes académiques.</a:t>
            </a:r>
            <a:endParaRPr lang="en-US" sz="1400" dirty="0"/>
          </a:p>
        </p:txBody>
      </p:sp>
      <p:sp>
        <p:nvSpPr>
          <p:cNvPr id="13" name="Shape 10"/>
          <p:cNvSpPr/>
          <p:nvPr/>
        </p:nvSpPr>
        <p:spPr>
          <a:xfrm>
            <a:off x="6126480" y="5230297"/>
            <a:ext cx="411480" cy="411480"/>
          </a:xfrm>
          <a:prstGeom prst="roundRect">
            <a:avLst>
              <a:gd name="adj" fmla="val 40003"/>
            </a:avLst>
          </a:prstGeom>
          <a:solidFill>
            <a:srgbClr val="E8F3E8"/>
          </a:solidFill>
          <a:ln/>
        </p:spPr>
      </p:sp>
      <p:sp>
        <p:nvSpPr>
          <p:cNvPr id="14" name="Text 11"/>
          <p:cNvSpPr/>
          <p:nvPr/>
        </p:nvSpPr>
        <p:spPr>
          <a:xfrm>
            <a:off x="6249353" y="5298877"/>
            <a:ext cx="165735" cy="274320"/>
          </a:xfrm>
          <a:prstGeom prst="rect">
            <a:avLst/>
          </a:prstGeom>
          <a:noFill/>
          <a:ln/>
        </p:spPr>
        <p:txBody>
          <a:bodyPr wrap="none" lIns="0" tIns="0" rIns="0" bIns="0" rtlCol="0" anchor="t"/>
          <a:lstStyle/>
          <a:p>
            <a:pPr algn="ctr" indent="0" marL="0">
              <a:lnSpc>
                <a:spcPts val="2150"/>
              </a:lnSpc>
              <a:buNone/>
            </a:pPr>
            <a:r>
              <a:rPr lang="en-US" sz="2150" b="1" dirty="0">
                <a:solidFill>
                  <a:srgbClr val="405449"/>
                </a:solidFill>
                <a:latin typeface="Fraunces" pitchFamily="34" charset="0"/>
                <a:ea typeface="Fraunces" pitchFamily="34" charset="-122"/>
                <a:cs typeface="Fraunces" pitchFamily="34" charset="-120"/>
              </a:rPr>
              <a:t>3</a:t>
            </a:r>
            <a:endParaRPr lang="en-US" sz="2150" dirty="0"/>
          </a:p>
        </p:txBody>
      </p:sp>
      <p:sp>
        <p:nvSpPr>
          <p:cNvPr id="15" name="Text 12"/>
          <p:cNvSpPr/>
          <p:nvPr/>
        </p:nvSpPr>
        <p:spPr>
          <a:xfrm>
            <a:off x="6720840" y="5230297"/>
            <a:ext cx="2286119" cy="285750"/>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Gestion des Rôles</a:t>
            </a:r>
            <a:endParaRPr lang="en-US" sz="1800" dirty="0"/>
          </a:p>
        </p:txBody>
      </p:sp>
      <p:sp>
        <p:nvSpPr>
          <p:cNvPr id="16" name="Text 13"/>
          <p:cNvSpPr/>
          <p:nvPr/>
        </p:nvSpPr>
        <p:spPr>
          <a:xfrm>
            <a:off x="6720840" y="5625703"/>
            <a:ext cx="7269480" cy="585073"/>
          </a:xfrm>
          <a:prstGeom prst="rect">
            <a:avLst/>
          </a:prstGeom>
          <a:noFill/>
          <a:ln/>
        </p:spPr>
        <p:txBody>
          <a:bodyPr wrap="square" lIns="0" tIns="0" rIns="0" bIns="0" rtlCol="0" anchor="t"/>
          <a:lstStyle/>
          <a:p>
            <a:pPr indent="0" marL="0">
              <a:lnSpc>
                <a:spcPts val="2300"/>
              </a:lnSpc>
              <a:buNone/>
            </a:pPr>
            <a:r>
              <a:rPr lang="en-US" sz="1400" dirty="0">
                <a:solidFill>
                  <a:srgbClr val="405449"/>
                </a:solidFill>
                <a:latin typeface="Nobile" pitchFamily="34" charset="0"/>
                <a:ea typeface="Nobile" pitchFamily="34" charset="-122"/>
                <a:cs typeface="Nobile" pitchFamily="34" charset="-120"/>
              </a:rPr>
              <a:t>Des fonctionnalités de gestion des rôles permettent de contrôler les accès et les permissions, assurant la sécurité et l'organisation de la plateforme.</a:t>
            </a:r>
            <a:endParaRPr lang="en-US" sz="1400" dirty="0"/>
          </a:p>
        </p:txBody>
      </p:sp>
      <p:sp>
        <p:nvSpPr>
          <p:cNvPr id="17" name="Shape 14"/>
          <p:cNvSpPr/>
          <p:nvPr/>
        </p:nvSpPr>
        <p:spPr>
          <a:xfrm>
            <a:off x="6126480" y="6599396"/>
            <a:ext cx="411480" cy="411480"/>
          </a:xfrm>
          <a:prstGeom prst="roundRect">
            <a:avLst>
              <a:gd name="adj" fmla="val 40003"/>
            </a:avLst>
          </a:prstGeom>
          <a:solidFill>
            <a:srgbClr val="E8F3E8"/>
          </a:solidFill>
          <a:ln/>
        </p:spPr>
      </p:sp>
      <p:sp>
        <p:nvSpPr>
          <p:cNvPr id="18" name="Text 15"/>
          <p:cNvSpPr/>
          <p:nvPr/>
        </p:nvSpPr>
        <p:spPr>
          <a:xfrm>
            <a:off x="6238994" y="6667976"/>
            <a:ext cx="186452" cy="274320"/>
          </a:xfrm>
          <a:prstGeom prst="rect">
            <a:avLst/>
          </a:prstGeom>
          <a:noFill/>
          <a:ln/>
        </p:spPr>
        <p:txBody>
          <a:bodyPr wrap="none" lIns="0" tIns="0" rIns="0" bIns="0" rtlCol="0" anchor="t"/>
          <a:lstStyle/>
          <a:p>
            <a:pPr algn="ctr" indent="0" marL="0">
              <a:lnSpc>
                <a:spcPts val="2150"/>
              </a:lnSpc>
              <a:buNone/>
            </a:pPr>
            <a:r>
              <a:rPr lang="en-US" sz="2150" b="1" dirty="0">
                <a:solidFill>
                  <a:srgbClr val="405449"/>
                </a:solidFill>
                <a:latin typeface="Fraunces" pitchFamily="34" charset="0"/>
                <a:ea typeface="Fraunces" pitchFamily="34" charset="-122"/>
                <a:cs typeface="Fraunces" pitchFamily="34" charset="-120"/>
              </a:rPr>
              <a:t>4</a:t>
            </a:r>
            <a:endParaRPr lang="en-US" sz="2150" dirty="0"/>
          </a:p>
        </p:txBody>
      </p:sp>
      <p:sp>
        <p:nvSpPr>
          <p:cNvPr id="19" name="Text 16"/>
          <p:cNvSpPr/>
          <p:nvPr/>
        </p:nvSpPr>
        <p:spPr>
          <a:xfrm>
            <a:off x="6720840" y="6599396"/>
            <a:ext cx="2463522" cy="285750"/>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Sécurité des Données</a:t>
            </a:r>
            <a:endParaRPr lang="en-US" sz="1800" dirty="0"/>
          </a:p>
        </p:txBody>
      </p:sp>
      <p:sp>
        <p:nvSpPr>
          <p:cNvPr id="20" name="Text 17"/>
          <p:cNvSpPr/>
          <p:nvPr/>
        </p:nvSpPr>
        <p:spPr>
          <a:xfrm>
            <a:off x="6720840" y="6994803"/>
            <a:ext cx="7269480" cy="585073"/>
          </a:xfrm>
          <a:prstGeom prst="rect">
            <a:avLst/>
          </a:prstGeom>
          <a:noFill/>
          <a:ln/>
        </p:spPr>
        <p:txBody>
          <a:bodyPr wrap="square" lIns="0" tIns="0" rIns="0" bIns="0" rtlCol="0" anchor="t"/>
          <a:lstStyle/>
          <a:p>
            <a:pPr indent="0" marL="0">
              <a:lnSpc>
                <a:spcPts val="2300"/>
              </a:lnSpc>
              <a:buNone/>
            </a:pPr>
            <a:r>
              <a:rPr lang="en-US" sz="1400" dirty="0">
                <a:solidFill>
                  <a:srgbClr val="405449"/>
                </a:solidFill>
                <a:latin typeface="Nobile" pitchFamily="34" charset="0"/>
                <a:ea typeface="Nobile" pitchFamily="34" charset="-122"/>
                <a:cs typeface="Nobile" pitchFamily="34" charset="-120"/>
              </a:rPr>
              <a:t>Des protocoles de sécurité avancés protègent les données des utilisateurs et garantissent la confidentialité des informations.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934"/>
          </a:xfrm>
          <a:prstGeom prst="rect">
            <a:avLst/>
          </a:prstGeom>
        </p:spPr>
      </p:pic>
      <p:sp>
        <p:nvSpPr>
          <p:cNvPr id="3" name="Text 0"/>
          <p:cNvSpPr/>
          <p:nvPr/>
        </p:nvSpPr>
        <p:spPr>
          <a:xfrm>
            <a:off x="6105763" y="486608"/>
            <a:ext cx="5756553" cy="553045"/>
          </a:xfrm>
          <a:prstGeom prst="rect">
            <a:avLst/>
          </a:prstGeom>
          <a:noFill/>
          <a:ln/>
        </p:spPr>
        <p:txBody>
          <a:bodyPr wrap="none" lIns="0" tIns="0" rIns="0" bIns="0" rtlCol="0" anchor="t"/>
          <a:lstStyle/>
          <a:p>
            <a:pPr indent="0" marL="0">
              <a:lnSpc>
                <a:spcPts val="4350"/>
              </a:lnSpc>
              <a:buNone/>
            </a:pPr>
            <a:r>
              <a:rPr lang="en-US" sz="3450" b="1" dirty="0">
                <a:solidFill>
                  <a:srgbClr val="3B4540"/>
                </a:solidFill>
                <a:latin typeface="Fraunces" pitchFamily="34" charset="0"/>
                <a:ea typeface="Fraunces" pitchFamily="34" charset="-122"/>
                <a:cs typeface="Fraunces" pitchFamily="34" charset="-120"/>
              </a:rPr>
              <a:t>L'Innovation de VeriWrite</a:t>
            </a:r>
            <a:endParaRPr lang="en-US" sz="3450" dirty="0"/>
          </a:p>
        </p:txBody>
      </p:sp>
      <p:sp>
        <p:nvSpPr>
          <p:cNvPr id="4" name="Text 1"/>
          <p:cNvSpPr/>
          <p:nvPr/>
        </p:nvSpPr>
        <p:spPr>
          <a:xfrm>
            <a:off x="6105763" y="1305044"/>
            <a:ext cx="7905274" cy="1132046"/>
          </a:xfrm>
          <a:prstGeom prst="rect">
            <a:avLst/>
          </a:prstGeom>
          <a:noFill/>
          <a:ln/>
        </p:spPr>
        <p:txBody>
          <a:bodyPr wrap="square" lIns="0" tIns="0" rIns="0" bIns="0" rtlCol="0" anchor="t"/>
          <a:lstStyle/>
          <a:p>
            <a:pPr indent="0" marL="0">
              <a:lnSpc>
                <a:spcPts val="2200"/>
              </a:lnSpc>
              <a:buNone/>
            </a:pPr>
            <a:r>
              <a:rPr lang="en-US" sz="1350" dirty="0">
                <a:solidFill>
                  <a:srgbClr val="405449"/>
                </a:solidFill>
                <a:latin typeface="Nobile" pitchFamily="34" charset="0"/>
                <a:ea typeface="Nobile" pitchFamily="34" charset="-122"/>
                <a:cs typeface="Nobile" pitchFamily="34" charset="-120"/>
              </a:rPr>
              <a:t>VeriWrite se distingue par l'intégration de l'intelligence artificielle (IA) pour améliorer l'authentification des auteurs, la validation des articles et la sécurité de la plateforme. Cette intégration permet d'automatiser certaines tâches et d'optimiser les processus, ce qui améliore l'efficacité et la fiabilité de la plateforme.</a:t>
            </a:r>
            <a:endParaRPr lang="en-US" sz="1350" dirty="0"/>
          </a:p>
        </p:txBody>
      </p:sp>
      <p:sp>
        <p:nvSpPr>
          <p:cNvPr id="5" name="Shape 2"/>
          <p:cNvSpPr/>
          <p:nvPr/>
        </p:nvSpPr>
        <p:spPr>
          <a:xfrm>
            <a:off x="6359723" y="2636163"/>
            <a:ext cx="22860" cy="5110163"/>
          </a:xfrm>
          <a:prstGeom prst="roundRect">
            <a:avLst>
              <a:gd name="adj" fmla="val 696712"/>
            </a:avLst>
          </a:prstGeom>
          <a:solidFill>
            <a:srgbClr val="CED9CE"/>
          </a:solidFill>
          <a:ln/>
        </p:spPr>
      </p:sp>
      <p:sp>
        <p:nvSpPr>
          <p:cNvPr id="6" name="Shape 3"/>
          <p:cNvSpPr/>
          <p:nvPr/>
        </p:nvSpPr>
        <p:spPr>
          <a:xfrm>
            <a:off x="6547366" y="3022878"/>
            <a:ext cx="619363" cy="22860"/>
          </a:xfrm>
          <a:prstGeom prst="roundRect">
            <a:avLst>
              <a:gd name="adj" fmla="val 696712"/>
            </a:avLst>
          </a:prstGeom>
          <a:solidFill>
            <a:srgbClr val="CED9CE"/>
          </a:solidFill>
          <a:ln/>
        </p:spPr>
      </p:sp>
      <p:sp>
        <p:nvSpPr>
          <p:cNvPr id="7" name="Shape 4"/>
          <p:cNvSpPr/>
          <p:nvPr/>
        </p:nvSpPr>
        <p:spPr>
          <a:xfrm>
            <a:off x="6172081" y="2835235"/>
            <a:ext cx="398145" cy="398145"/>
          </a:xfrm>
          <a:prstGeom prst="roundRect">
            <a:avLst>
              <a:gd name="adj" fmla="val 40003"/>
            </a:avLst>
          </a:prstGeom>
          <a:solidFill>
            <a:srgbClr val="E8F3E8"/>
          </a:solidFill>
          <a:ln/>
        </p:spPr>
      </p:sp>
      <p:sp>
        <p:nvSpPr>
          <p:cNvPr id="8" name="Text 5"/>
          <p:cNvSpPr/>
          <p:nvPr/>
        </p:nvSpPr>
        <p:spPr>
          <a:xfrm>
            <a:off x="6304836" y="2901553"/>
            <a:ext cx="132517" cy="265390"/>
          </a:xfrm>
          <a:prstGeom prst="rect">
            <a:avLst/>
          </a:prstGeom>
          <a:noFill/>
          <a:ln/>
        </p:spPr>
        <p:txBody>
          <a:bodyPr wrap="none" lIns="0" tIns="0" rIns="0" bIns="0" rtlCol="0" anchor="t"/>
          <a:lstStyle/>
          <a:p>
            <a:pPr algn="ctr" indent="0" marL="0">
              <a:lnSpc>
                <a:spcPts val="2050"/>
              </a:lnSpc>
              <a:buNone/>
            </a:pPr>
            <a:r>
              <a:rPr lang="en-US" sz="2050" b="1" dirty="0">
                <a:solidFill>
                  <a:srgbClr val="405449"/>
                </a:solidFill>
                <a:latin typeface="Fraunces" pitchFamily="34" charset="0"/>
                <a:ea typeface="Fraunces" pitchFamily="34" charset="-122"/>
                <a:cs typeface="Fraunces" pitchFamily="34" charset="-120"/>
              </a:rPr>
              <a:t>1</a:t>
            </a:r>
            <a:endParaRPr lang="en-US" sz="2050" dirty="0"/>
          </a:p>
        </p:txBody>
      </p:sp>
      <p:sp>
        <p:nvSpPr>
          <p:cNvPr id="9" name="Text 6"/>
          <p:cNvSpPr/>
          <p:nvPr/>
        </p:nvSpPr>
        <p:spPr>
          <a:xfrm>
            <a:off x="7344370" y="2813090"/>
            <a:ext cx="2211943" cy="276463"/>
          </a:xfrm>
          <a:prstGeom prst="rect">
            <a:avLst/>
          </a:prstGeom>
          <a:noFill/>
          <a:ln/>
        </p:spPr>
        <p:txBody>
          <a:bodyPr wrap="none" lIns="0" tIns="0" rIns="0" bIns="0" rtlCol="0" anchor="t"/>
          <a:lstStyle/>
          <a:p>
            <a:pPr algn="l" indent="0" marL="0">
              <a:lnSpc>
                <a:spcPts val="2150"/>
              </a:lnSpc>
              <a:buNone/>
            </a:pPr>
            <a:r>
              <a:rPr lang="en-US" sz="1700" b="1" dirty="0">
                <a:solidFill>
                  <a:srgbClr val="405449"/>
                </a:solidFill>
                <a:latin typeface="Fraunces" pitchFamily="34" charset="0"/>
                <a:ea typeface="Fraunces" pitchFamily="34" charset="-122"/>
                <a:cs typeface="Fraunces" pitchFamily="34" charset="-120"/>
              </a:rPr>
              <a:t>Authentification IA</a:t>
            </a:r>
            <a:endParaRPr lang="en-US" sz="1700" dirty="0"/>
          </a:p>
        </p:txBody>
      </p:sp>
      <p:sp>
        <p:nvSpPr>
          <p:cNvPr id="10" name="Text 7"/>
          <p:cNvSpPr/>
          <p:nvPr/>
        </p:nvSpPr>
        <p:spPr>
          <a:xfrm>
            <a:off x="7344370" y="3195638"/>
            <a:ext cx="6666667" cy="849035"/>
          </a:xfrm>
          <a:prstGeom prst="rect">
            <a:avLst/>
          </a:prstGeom>
          <a:noFill/>
          <a:ln/>
        </p:spPr>
        <p:txBody>
          <a:bodyPr wrap="square" lIns="0" tIns="0" rIns="0" bIns="0" rtlCol="0" anchor="t"/>
          <a:lstStyle/>
          <a:p>
            <a:pPr algn="l" indent="0" marL="0">
              <a:lnSpc>
                <a:spcPts val="2200"/>
              </a:lnSpc>
              <a:buNone/>
            </a:pPr>
            <a:r>
              <a:rPr lang="en-US" sz="1350" dirty="0">
                <a:solidFill>
                  <a:srgbClr val="405449"/>
                </a:solidFill>
                <a:latin typeface="Nobile" pitchFamily="34" charset="0"/>
                <a:ea typeface="Nobile" pitchFamily="34" charset="-122"/>
                <a:cs typeface="Nobile" pitchFamily="34" charset="-120"/>
              </a:rPr>
              <a:t>L'IA analyse les informations des auteurs et identifie les certificats et les brevets associés, automatisant le processus d'authentification et réduisant les risques d'erreurs.</a:t>
            </a:r>
            <a:endParaRPr lang="en-US" sz="1350" dirty="0"/>
          </a:p>
        </p:txBody>
      </p:sp>
      <p:sp>
        <p:nvSpPr>
          <p:cNvPr id="11" name="Shape 8"/>
          <p:cNvSpPr/>
          <p:nvPr/>
        </p:nvSpPr>
        <p:spPr>
          <a:xfrm>
            <a:off x="6547366" y="4785241"/>
            <a:ext cx="619363" cy="22860"/>
          </a:xfrm>
          <a:prstGeom prst="roundRect">
            <a:avLst>
              <a:gd name="adj" fmla="val 696712"/>
            </a:avLst>
          </a:prstGeom>
          <a:solidFill>
            <a:srgbClr val="CED9CE"/>
          </a:solidFill>
          <a:ln/>
        </p:spPr>
      </p:sp>
      <p:sp>
        <p:nvSpPr>
          <p:cNvPr id="12" name="Shape 9"/>
          <p:cNvSpPr/>
          <p:nvPr/>
        </p:nvSpPr>
        <p:spPr>
          <a:xfrm>
            <a:off x="6172081" y="4597598"/>
            <a:ext cx="398145" cy="398145"/>
          </a:xfrm>
          <a:prstGeom prst="roundRect">
            <a:avLst>
              <a:gd name="adj" fmla="val 40003"/>
            </a:avLst>
          </a:prstGeom>
          <a:solidFill>
            <a:srgbClr val="E8F3E8"/>
          </a:solidFill>
          <a:ln/>
        </p:spPr>
      </p:sp>
      <p:sp>
        <p:nvSpPr>
          <p:cNvPr id="13" name="Text 10"/>
          <p:cNvSpPr/>
          <p:nvPr/>
        </p:nvSpPr>
        <p:spPr>
          <a:xfrm>
            <a:off x="6284357" y="4663916"/>
            <a:ext cx="173474" cy="265390"/>
          </a:xfrm>
          <a:prstGeom prst="rect">
            <a:avLst/>
          </a:prstGeom>
          <a:noFill/>
          <a:ln/>
        </p:spPr>
        <p:txBody>
          <a:bodyPr wrap="none" lIns="0" tIns="0" rIns="0" bIns="0" rtlCol="0" anchor="t"/>
          <a:lstStyle/>
          <a:p>
            <a:pPr algn="ctr" indent="0" marL="0">
              <a:lnSpc>
                <a:spcPts val="2050"/>
              </a:lnSpc>
              <a:buNone/>
            </a:pPr>
            <a:r>
              <a:rPr lang="en-US" sz="2050" b="1" dirty="0">
                <a:solidFill>
                  <a:srgbClr val="405449"/>
                </a:solidFill>
                <a:latin typeface="Fraunces" pitchFamily="34" charset="0"/>
                <a:ea typeface="Fraunces" pitchFamily="34" charset="-122"/>
                <a:cs typeface="Fraunces" pitchFamily="34" charset="-120"/>
              </a:rPr>
              <a:t>2</a:t>
            </a:r>
            <a:endParaRPr lang="en-US" sz="2050" dirty="0"/>
          </a:p>
        </p:txBody>
      </p:sp>
      <p:sp>
        <p:nvSpPr>
          <p:cNvPr id="14" name="Text 11"/>
          <p:cNvSpPr/>
          <p:nvPr/>
        </p:nvSpPr>
        <p:spPr>
          <a:xfrm>
            <a:off x="7344370" y="4575453"/>
            <a:ext cx="2211943" cy="276463"/>
          </a:xfrm>
          <a:prstGeom prst="rect">
            <a:avLst/>
          </a:prstGeom>
          <a:noFill/>
          <a:ln/>
        </p:spPr>
        <p:txBody>
          <a:bodyPr wrap="none" lIns="0" tIns="0" rIns="0" bIns="0" rtlCol="0" anchor="t"/>
          <a:lstStyle/>
          <a:p>
            <a:pPr algn="l" indent="0" marL="0">
              <a:lnSpc>
                <a:spcPts val="2150"/>
              </a:lnSpc>
              <a:buNone/>
            </a:pPr>
            <a:r>
              <a:rPr lang="en-US" sz="1700" b="1" dirty="0">
                <a:solidFill>
                  <a:srgbClr val="405449"/>
                </a:solidFill>
                <a:latin typeface="Fraunces" pitchFamily="34" charset="0"/>
                <a:ea typeface="Fraunces" pitchFamily="34" charset="-122"/>
                <a:cs typeface="Fraunces" pitchFamily="34" charset="-120"/>
              </a:rPr>
              <a:t>Validation IA</a:t>
            </a:r>
            <a:endParaRPr lang="en-US" sz="1700" dirty="0"/>
          </a:p>
        </p:txBody>
      </p:sp>
      <p:sp>
        <p:nvSpPr>
          <p:cNvPr id="15" name="Text 12"/>
          <p:cNvSpPr/>
          <p:nvPr/>
        </p:nvSpPr>
        <p:spPr>
          <a:xfrm>
            <a:off x="7344370" y="4958001"/>
            <a:ext cx="6666667" cy="849035"/>
          </a:xfrm>
          <a:prstGeom prst="rect">
            <a:avLst/>
          </a:prstGeom>
          <a:noFill/>
          <a:ln/>
        </p:spPr>
        <p:txBody>
          <a:bodyPr wrap="square" lIns="0" tIns="0" rIns="0" bIns="0" rtlCol="0" anchor="t"/>
          <a:lstStyle/>
          <a:p>
            <a:pPr algn="l" indent="0" marL="0">
              <a:lnSpc>
                <a:spcPts val="2200"/>
              </a:lnSpc>
              <a:buNone/>
            </a:pPr>
            <a:r>
              <a:rPr lang="en-US" sz="1350" dirty="0">
                <a:solidFill>
                  <a:srgbClr val="405449"/>
                </a:solidFill>
                <a:latin typeface="Nobile" pitchFamily="34" charset="0"/>
                <a:ea typeface="Nobile" pitchFamily="34" charset="-122"/>
                <a:cs typeface="Nobile" pitchFamily="34" charset="-120"/>
              </a:rPr>
              <a:t>L'IA analyse les articles étudiants pour détecter les plagiats, vérifier la cohérence des informations et proposer des améliorations, assistent le comité de validation académique.</a:t>
            </a:r>
            <a:endParaRPr lang="en-US" sz="1350" dirty="0"/>
          </a:p>
        </p:txBody>
      </p:sp>
      <p:sp>
        <p:nvSpPr>
          <p:cNvPr id="16" name="Shape 13"/>
          <p:cNvSpPr/>
          <p:nvPr/>
        </p:nvSpPr>
        <p:spPr>
          <a:xfrm>
            <a:off x="6547366" y="6547604"/>
            <a:ext cx="619363" cy="22860"/>
          </a:xfrm>
          <a:prstGeom prst="roundRect">
            <a:avLst>
              <a:gd name="adj" fmla="val 696712"/>
            </a:avLst>
          </a:prstGeom>
          <a:solidFill>
            <a:srgbClr val="CED9CE"/>
          </a:solidFill>
          <a:ln/>
        </p:spPr>
      </p:sp>
      <p:sp>
        <p:nvSpPr>
          <p:cNvPr id="17" name="Shape 14"/>
          <p:cNvSpPr/>
          <p:nvPr/>
        </p:nvSpPr>
        <p:spPr>
          <a:xfrm>
            <a:off x="6172081" y="6359962"/>
            <a:ext cx="398145" cy="398145"/>
          </a:xfrm>
          <a:prstGeom prst="roundRect">
            <a:avLst>
              <a:gd name="adj" fmla="val 40003"/>
            </a:avLst>
          </a:prstGeom>
          <a:solidFill>
            <a:srgbClr val="E8F3E8"/>
          </a:solidFill>
          <a:ln/>
        </p:spPr>
      </p:sp>
      <p:sp>
        <p:nvSpPr>
          <p:cNvPr id="18" name="Text 15"/>
          <p:cNvSpPr/>
          <p:nvPr/>
        </p:nvSpPr>
        <p:spPr>
          <a:xfrm>
            <a:off x="6290905" y="6426279"/>
            <a:ext cx="160377" cy="265390"/>
          </a:xfrm>
          <a:prstGeom prst="rect">
            <a:avLst/>
          </a:prstGeom>
          <a:noFill/>
          <a:ln/>
        </p:spPr>
        <p:txBody>
          <a:bodyPr wrap="none" lIns="0" tIns="0" rIns="0" bIns="0" rtlCol="0" anchor="t"/>
          <a:lstStyle/>
          <a:p>
            <a:pPr algn="ctr" indent="0" marL="0">
              <a:lnSpc>
                <a:spcPts val="2050"/>
              </a:lnSpc>
              <a:buNone/>
            </a:pPr>
            <a:r>
              <a:rPr lang="en-US" sz="2050" b="1" dirty="0">
                <a:solidFill>
                  <a:srgbClr val="405449"/>
                </a:solidFill>
                <a:latin typeface="Fraunces" pitchFamily="34" charset="0"/>
                <a:ea typeface="Fraunces" pitchFamily="34" charset="-122"/>
                <a:cs typeface="Fraunces" pitchFamily="34" charset="-120"/>
              </a:rPr>
              <a:t>3</a:t>
            </a:r>
            <a:endParaRPr lang="en-US" sz="2050" dirty="0"/>
          </a:p>
        </p:txBody>
      </p:sp>
      <p:sp>
        <p:nvSpPr>
          <p:cNvPr id="19" name="Text 16"/>
          <p:cNvSpPr/>
          <p:nvPr/>
        </p:nvSpPr>
        <p:spPr>
          <a:xfrm>
            <a:off x="7344370" y="6337816"/>
            <a:ext cx="2211943" cy="276463"/>
          </a:xfrm>
          <a:prstGeom prst="rect">
            <a:avLst/>
          </a:prstGeom>
          <a:noFill/>
          <a:ln/>
        </p:spPr>
        <p:txBody>
          <a:bodyPr wrap="none" lIns="0" tIns="0" rIns="0" bIns="0" rtlCol="0" anchor="t"/>
          <a:lstStyle/>
          <a:p>
            <a:pPr algn="l" indent="0" marL="0">
              <a:lnSpc>
                <a:spcPts val="2150"/>
              </a:lnSpc>
              <a:buNone/>
            </a:pPr>
            <a:r>
              <a:rPr lang="en-US" sz="1700" b="1" dirty="0">
                <a:solidFill>
                  <a:srgbClr val="405449"/>
                </a:solidFill>
                <a:latin typeface="Fraunces" pitchFamily="34" charset="0"/>
                <a:ea typeface="Fraunces" pitchFamily="34" charset="-122"/>
                <a:cs typeface="Fraunces" pitchFamily="34" charset="-120"/>
              </a:rPr>
              <a:t>Sécurité IA</a:t>
            </a:r>
            <a:endParaRPr lang="en-US" sz="1700" dirty="0"/>
          </a:p>
        </p:txBody>
      </p:sp>
      <p:sp>
        <p:nvSpPr>
          <p:cNvPr id="20" name="Text 17"/>
          <p:cNvSpPr/>
          <p:nvPr/>
        </p:nvSpPr>
        <p:spPr>
          <a:xfrm>
            <a:off x="7344370" y="6720364"/>
            <a:ext cx="6666667" cy="849035"/>
          </a:xfrm>
          <a:prstGeom prst="rect">
            <a:avLst/>
          </a:prstGeom>
          <a:noFill/>
          <a:ln/>
        </p:spPr>
        <p:txBody>
          <a:bodyPr wrap="square" lIns="0" tIns="0" rIns="0" bIns="0" rtlCol="0" anchor="t"/>
          <a:lstStyle/>
          <a:p>
            <a:pPr algn="l" indent="0" marL="0">
              <a:lnSpc>
                <a:spcPts val="2200"/>
              </a:lnSpc>
              <a:buNone/>
            </a:pPr>
            <a:r>
              <a:rPr lang="en-US" sz="1350" dirty="0">
                <a:solidFill>
                  <a:srgbClr val="405449"/>
                </a:solidFill>
                <a:latin typeface="Nobile" pitchFamily="34" charset="0"/>
                <a:ea typeface="Nobile" pitchFamily="34" charset="-122"/>
                <a:cs typeface="Nobile" pitchFamily="34" charset="-120"/>
              </a:rPr>
              <a:t>L'IA surveille en permanence la plateforme pour détecter les anomalies et les menaces potentielles, renforçant ainsi la sécurité des données et des utilisateurs.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75509" y="384215"/>
            <a:ext cx="3493651" cy="436602"/>
          </a:xfrm>
          <a:prstGeom prst="rect">
            <a:avLst/>
          </a:prstGeom>
          <a:noFill/>
          <a:ln/>
        </p:spPr>
        <p:txBody>
          <a:bodyPr wrap="none" lIns="0" tIns="0" rIns="0" bIns="0" rtlCol="0" anchor="t"/>
          <a:lstStyle/>
          <a:p>
            <a:pPr indent="0" marL="0">
              <a:lnSpc>
                <a:spcPts val="3400"/>
              </a:lnSpc>
              <a:buNone/>
            </a:pPr>
            <a:r>
              <a:rPr lang="en-US" sz="2750" b="1" dirty="0">
                <a:solidFill>
                  <a:srgbClr val="3B4540"/>
                </a:solidFill>
                <a:latin typeface="Fraunces" pitchFamily="34" charset="0"/>
                <a:ea typeface="Fraunces" pitchFamily="34" charset="-122"/>
                <a:cs typeface="Fraunces" pitchFamily="34" charset="-120"/>
              </a:rPr>
              <a:t>Impact et Bénéfices</a:t>
            </a:r>
            <a:endParaRPr lang="en-US" sz="2750" dirty="0"/>
          </a:p>
        </p:txBody>
      </p:sp>
      <p:sp>
        <p:nvSpPr>
          <p:cNvPr id="4" name="Text 1"/>
          <p:cNvSpPr/>
          <p:nvPr/>
        </p:nvSpPr>
        <p:spPr>
          <a:xfrm>
            <a:off x="5975509" y="1030367"/>
            <a:ext cx="8165783" cy="447199"/>
          </a:xfrm>
          <a:prstGeom prst="rect">
            <a:avLst/>
          </a:prstGeom>
          <a:noFill/>
          <a:ln/>
        </p:spPr>
        <p:txBody>
          <a:bodyPr wrap="square" lIns="0" tIns="0" rIns="0" bIns="0" rtlCol="0" anchor="t"/>
          <a:lstStyle/>
          <a:p>
            <a:pPr indent="0" marL="0">
              <a:lnSpc>
                <a:spcPts val="1750"/>
              </a:lnSpc>
              <a:buNone/>
            </a:pPr>
            <a:r>
              <a:rPr lang="en-US" sz="1100" dirty="0">
                <a:solidFill>
                  <a:srgbClr val="405449"/>
                </a:solidFill>
                <a:latin typeface="Nobile" pitchFamily="34" charset="0"/>
                <a:ea typeface="Nobile" pitchFamily="34" charset="-122"/>
                <a:cs typeface="Nobile" pitchFamily="34" charset="-120"/>
              </a:rPr>
              <a:t>VeriWrite crée un impact positif sur plusieurs fronts en révolutionnant la publication en ligne et en offrant une plateforme fiable et sécurisée pour tous les participants.</a:t>
            </a:r>
            <a:endParaRPr lang="en-US" sz="1100" dirty="0"/>
          </a:p>
        </p:txBody>
      </p:sp>
      <p:pic>
        <p:nvPicPr>
          <p:cNvPr id="5" name="Image 1" descr="preencoded.png">    </p:cNvPr>
          <p:cNvPicPr>
            <a:picLocks noChangeAspect="1"/>
          </p:cNvPicPr>
          <p:nvPr/>
        </p:nvPicPr>
        <p:blipFill>
          <a:blip r:embed="rId2"/>
          <a:stretch>
            <a:fillRect/>
          </a:stretch>
        </p:blipFill>
        <p:spPr>
          <a:xfrm>
            <a:off x="5975509" y="1634728"/>
            <a:ext cx="349329" cy="349329"/>
          </a:xfrm>
          <a:prstGeom prst="rect">
            <a:avLst/>
          </a:prstGeom>
        </p:spPr>
      </p:pic>
      <p:sp>
        <p:nvSpPr>
          <p:cNvPr id="6" name="Text 2"/>
          <p:cNvSpPr/>
          <p:nvPr/>
        </p:nvSpPr>
        <p:spPr>
          <a:xfrm>
            <a:off x="5975509" y="2123718"/>
            <a:ext cx="2706053" cy="218242"/>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pitchFamily="34" charset="0"/>
                <a:ea typeface="Fraunces" pitchFamily="34" charset="-122"/>
                <a:cs typeface="Fraunces" pitchFamily="34" charset="-120"/>
              </a:rPr>
              <a:t>Augmentation de la Crédibilité</a:t>
            </a:r>
            <a:endParaRPr lang="en-US" sz="1350" dirty="0"/>
          </a:p>
        </p:txBody>
      </p:sp>
      <p:sp>
        <p:nvSpPr>
          <p:cNvPr id="7" name="Text 3"/>
          <p:cNvSpPr/>
          <p:nvPr/>
        </p:nvSpPr>
        <p:spPr>
          <a:xfrm>
            <a:off x="5975509" y="2425779"/>
            <a:ext cx="8165783" cy="44719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VeriWrite restaure la confiance dans les publications en ligne en garantissant la crédibilité des auteurs et la qualité des contenus.</a:t>
            </a:r>
            <a:endParaRPr lang="en-US" sz="1100" dirty="0"/>
          </a:p>
        </p:txBody>
      </p:sp>
      <p:pic>
        <p:nvPicPr>
          <p:cNvPr id="8" name="Image 2" descr="preencoded.png">    </p:cNvPr>
          <p:cNvPicPr>
            <a:picLocks noChangeAspect="1"/>
          </p:cNvPicPr>
          <p:nvPr/>
        </p:nvPicPr>
        <p:blipFill>
          <a:blip r:embed="rId3"/>
          <a:stretch>
            <a:fillRect/>
          </a:stretch>
        </p:blipFill>
        <p:spPr>
          <a:xfrm>
            <a:off x="5975509" y="3292197"/>
            <a:ext cx="349329" cy="349329"/>
          </a:xfrm>
          <a:prstGeom prst="rect">
            <a:avLst/>
          </a:prstGeom>
        </p:spPr>
      </p:pic>
      <p:sp>
        <p:nvSpPr>
          <p:cNvPr id="9" name="Text 4"/>
          <p:cNvSpPr/>
          <p:nvPr/>
        </p:nvSpPr>
        <p:spPr>
          <a:xfrm>
            <a:off x="5975509" y="3781187"/>
            <a:ext cx="2674739" cy="218242"/>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pitchFamily="34" charset="0"/>
                <a:ea typeface="Fraunces" pitchFamily="34" charset="-122"/>
                <a:cs typeface="Fraunces" pitchFamily="34" charset="-120"/>
              </a:rPr>
              <a:t>Promotion de la Collaboration</a:t>
            </a:r>
            <a:endParaRPr lang="en-US" sz="1350" dirty="0"/>
          </a:p>
        </p:txBody>
      </p:sp>
      <p:sp>
        <p:nvSpPr>
          <p:cNvPr id="10" name="Text 5"/>
          <p:cNvSpPr/>
          <p:nvPr/>
        </p:nvSpPr>
        <p:spPr>
          <a:xfrm>
            <a:off x="5975509" y="4083248"/>
            <a:ext cx="8165783" cy="44719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La plateforme favorise la collaboration entre auteurs, étudiants et lecteurs, créant une communauté d'apprentissage et de partage de connaissances.</a:t>
            </a:r>
            <a:endParaRPr lang="en-US" sz="1100" dirty="0"/>
          </a:p>
        </p:txBody>
      </p:sp>
      <p:pic>
        <p:nvPicPr>
          <p:cNvPr id="11" name="Image 3" descr="preencoded.png">    </p:cNvPr>
          <p:cNvPicPr>
            <a:picLocks noChangeAspect="1"/>
          </p:cNvPicPr>
          <p:nvPr/>
        </p:nvPicPr>
        <p:blipFill>
          <a:blip r:embed="rId4"/>
          <a:stretch>
            <a:fillRect/>
          </a:stretch>
        </p:blipFill>
        <p:spPr>
          <a:xfrm>
            <a:off x="5975509" y="4949666"/>
            <a:ext cx="349329" cy="349329"/>
          </a:xfrm>
          <a:prstGeom prst="rect">
            <a:avLst/>
          </a:prstGeom>
        </p:spPr>
      </p:pic>
      <p:sp>
        <p:nvSpPr>
          <p:cNvPr id="12" name="Text 6"/>
          <p:cNvSpPr/>
          <p:nvPr/>
        </p:nvSpPr>
        <p:spPr>
          <a:xfrm>
            <a:off x="5975509" y="5438656"/>
            <a:ext cx="3092887" cy="218242"/>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pitchFamily="34" charset="0"/>
                <a:ea typeface="Fraunces" pitchFamily="34" charset="-122"/>
                <a:cs typeface="Fraunces" pitchFamily="34" charset="-120"/>
              </a:rPr>
              <a:t>Développement de la Connaissance</a:t>
            </a:r>
            <a:endParaRPr lang="en-US" sz="1350" dirty="0"/>
          </a:p>
        </p:txBody>
      </p:sp>
      <p:sp>
        <p:nvSpPr>
          <p:cNvPr id="13" name="Text 7"/>
          <p:cNvSpPr/>
          <p:nvPr/>
        </p:nvSpPr>
        <p:spPr>
          <a:xfrm>
            <a:off x="5975509" y="5740718"/>
            <a:ext cx="8165783" cy="44719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VeriWrite encourage la production et la diffusion de contenus de haute qualité, contribuant à la croissance et au développement des connaissances dans différents domaines.</a:t>
            </a:r>
            <a:endParaRPr lang="en-US" sz="1100" dirty="0"/>
          </a:p>
        </p:txBody>
      </p:sp>
      <p:pic>
        <p:nvPicPr>
          <p:cNvPr id="14" name="Image 4" descr="preencoded.png">    </p:cNvPr>
          <p:cNvPicPr>
            <a:picLocks noChangeAspect="1"/>
          </p:cNvPicPr>
          <p:nvPr/>
        </p:nvPicPr>
        <p:blipFill>
          <a:blip r:embed="rId5"/>
          <a:stretch>
            <a:fillRect/>
          </a:stretch>
        </p:blipFill>
        <p:spPr>
          <a:xfrm>
            <a:off x="5975509" y="6607135"/>
            <a:ext cx="349329" cy="349329"/>
          </a:xfrm>
          <a:prstGeom prst="rect">
            <a:avLst/>
          </a:prstGeom>
        </p:spPr>
      </p:pic>
      <p:sp>
        <p:nvSpPr>
          <p:cNvPr id="15" name="Text 8"/>
          <p:cNvSpPr/>
          <p:nvPr/>
        </p:nvSpPr>
        <p:spPr>
          <a:xfrm>
            <a:off x="5975509" y="7096125"/>
            <a:ext cx="2095024" cy="218242"/>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pitchFamily="34" charset="0"/>
                <a:ea typeface="Fraunces" pitchFamily="34" charset="-122"/>
                <a:cs typeface="Fraunces" pitchFamily="34" charset="-120"/>
              </a:rPr>
              <a:t>Protection des Données</a:t>
            </a:r>
            <a:endParaRPr lang="en-US" sz="1350" dirty="0"/>
          </a:p>
        </p:txBody>
      </p:sp>
      <p:sp>
        <p:nvSpPr>
          <p:cNvPr id="16" name="Text 9"/>
          <p:cNvSpPr/>
          <p:nvPr/>
        </p:nvSpPr>
        <p:spPr>
          <a:xfrm>
            <a:off x="5975509" y="7398187"/>
            <a:ext cx="8165783" cy="44719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La plateforme met en œuvre des protocoles de sécurité avancés pour garantir la protection des données des utilisateurs et la confidentialité des informations.</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5313" y="484108"/>
            <a:ext cx="4338280" cy="531614"/>
          </a:xfrm>
          <a:prstGeom prst="rect">
            <a:avLst/>
          </a:prstGeom>
          <a:noFill/>
          <a:ln/>
        </p:spPr>
        <p:txBody>
          <a:bodyPr wrap="none" lIns="0" tIns="0" rIns="0" bIns="0" rtlCol="0" anchor="t"/>
          <a:lstStyle/>
          <a:p>
            <a:pPr indent="0" marL="0">
              <a:lnSpc>
                <a:spcPts val="4150"/>
              </a:lnSpc>
              <a:buNone/>
            </a:pPr>
            <a:r>
              <a:rPr lang="en-US" sz="3300" b="1" dirty="0">
                <a:solidFill>
                  <a:srgbClr val="3B4540"/>
                </a:solidFill>
                <a:latin typeface="Fraunces" pitchFamily="34" charset="0"/>
                <a:ea typeface="Fraunces" pitchFamily="34" charset="-122"/>
                <a:cs typeface="Fraunces" pitchFamily="34" charset="-120"/>
              </a:rPr>
              <a:t>Modèle Économique</a:t>
            </a:r>
            <a:endParaRPr lang="en-US" sz="3300" dirty="0"/>
          </a:p>
        </p:txBody>
      </p:sp>
      <p:sp>
        <p:nvSpPr>
          <p:cNvPr id="4" name="Text 1"/>
          <p:cNvSpPr/>
          <p:nvPr/>
        </p:nvSpPr>
        <p:spPr>
          <a:xfrm>
            <a:off x="595313" y="1270873"/>
            <a:ext cx="7953375" cy="816531"/>
          </a:xfrm>
          <a:prstGeom prst="rect">
            <a:avLst/>
          </a:prstGeom>
          <a:noFill/>
          <a:ln/>
        </p:spPr>
        <p:txBody>
          <a:bodyPr wrap="squar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VeriWrite est conçu pour être un projet durable et rentable. Le modèle économique de la plateforme s'articule autour de plusieurs sources de revenus, permettant de financer le développement et l'entretien de la plateforme.</a:t>
            </a:r>
            <a:endParaRPr lang="en-US" sz="1300" dirty="0"/>
          </a:p>
        </p:txBody>
      </p:sp>
      <p:sp>
        <p:nvSpPr>
          <p:cNvPr id="5" name="Shape 2"/>
          <p:cNvSpPr/>
          <p:nvPr/>
        </p:nvSpPr>
        <p:spPr>
          <a:xfrm>
            <a:off x="595313" y="2278737"/>
            <a:ext cx="7953375" cy="5466636"/>
          </a:xfrm>
          <a:prstGeom prst="roundRect">
            <a:avLst>
              <a:gd name="adj" fmla="val 2801"/>
            </a:avLst>
          </a:prstGeom>
          <a:noFill/>
          <a:ln w="7620">
            <a:solidFill>
              <a:srgbClr val="000000">
                <a:alpha val="8000"/>
              </a:srgbClr>
            </a:solidFill>
            <a:prstDash val="solid"/>
          </a:ln>
        </p:spPr>
      </p:sp>
      <p:sp>
        <p:nvSpPr>
          <p:cNvPr id="6" name="Shape 3"/>
          <p:cNvSpPr/>
          <p:nvPr/>
        </p:nvSpPr>
        <p:spPr>
          <a:xfrm>
            <a:off x="602933" y="2286357"/>
            <a:ext cx="7938135" cy="491490"/>
          </a:xfrm>
          <a:prstGeom prst="rect">
            <a:avLst/>
          </a:prstGeom>
          <a:solidFill>
            <a:srgbClr val="FFFFFF">
              <a:alpha val="4000"/>
            </a:srgbClr>
          </a:solidFill>
          <a:ln/>
        </p:spPr>
      </p:sp>
      <p:sp>
        <p:nvSpPr>
          <p:cNvPr id="7" name="Text 4"/>
          <p:cNvSpPr/>
          <p:nvPr/>
        </p:nvSpPr>
        <p:spPr>
          <a:xfrm>
            <a:off x="772954" y="2396014"/>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Source de Revenu</a:t>
            </a:r>
            <a:endParaRPr lang="en-US" sz="1300" dirty="0"/>
          </a:p>
        </p:txBody>
      </p:sp>
      <p:sp>
        <p:nvSpPr>
          <p:cNvPr id="8" name="Text 5"/>
          <p:cNvSpPr/>
          <p:nvPr/>
        </p:nvSpPr>
        <p:spPr>
          <a:xfrm>
            <a:off x="4745831" y="2396014"/>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Description</a:t>
            </a:r>
            <a:endParaRPr lang="en-US" sz="1300" dirty="0"/>
          </a:p>
        </p:txBody>
      </p:sp>
      <p:sp>
        <p:nvSpPr>
          <p:cNvPr id="9" name="Shape 6"/>
          <p:cNvSpPr/>
          <p:nvPr/>
        </p:nvSpPr>
        <p:spPr>
          <a:xfrm>
            <a:off x="602933" y="2777847"/>
            <a:ext cx="7938135" cy="1308021"/>
          </a:xfrm>
          <a:prstGeom prst="rect">
            <a:avLst/>
          </a:prstGeom>
          <a:solidFill>
            <a:srgbClr val="000000">
              <a:alpha val="4000"/>
            </a:srgbClr>
          </a:solidFill>
          <a:ln/>
        </p:spPr>
      </p:sp>
      <p:sp>
        <p:nvSpPr>
          <p:cNvPr id="10" name="Text 7"/>
          <p:cNvSpPr/>
          <p:nvPr/>
        </p:nvSpPr>
        <p:spPr>
          <a:xfrm>
            <a:off x="772954" y="2887504"/>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Abonnements pour les Auteurs</a:t>
            </a:r>
            <a:endParaRPr lang="en-US" sz="1300" dirty="0"/>
          </a:p>
        </p:txBody>
      </p:sp>
      <p:sp>
        <p:nvSpPr>
          <p:cNvPr id="11" name="Text 8"/>
          <p:cNvSpPr/>
          <p:nvPr/>
        </p:nvSpPr>
        <p:spPr>
          <a:xfrm>
            <a:off x="4745831" y="2887504"/>
            <a:ext cx="3625215" cy="1088708"/>
          </a:xfrm>
          <a:prstGeom prst="rect">
            <a:avLst/>
          </a:prstGeom>
          <a:noFill/>
          <a:ln/>
        </p:spPr>
        <p:txBody>
          <a:bodyPr wrap="squar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Offrir aux auteurs certifiés des abonnements pour accéder à des fonctionnalités avancées et à une visibilité accrue.</a:t>
            </a:r>
            <a:endParaRPr lang="en-US" sz="1300" dirty="0"/>
          </a:p>
        </p:txBody>
      </p:sp>
      <p:sp>
        <p:nvSpPr>
          <p:cNvPr id="12" name="Shape 9"/>
          <p:cNvSpPr/>
          <p:nvPr/>
        </p:nvSpPr>
        <p:spPr>
          <a:xfrm>
            <a:off x="602933" y="4085868"/>
            <a:ext cx="7938135" cy="1308021"/>
          </a:xfrm>
          <a:prstGeom prst="rect">
            <a:avLst/>
          </a:prstGeom>
          <a:solidFill>
            <a:srgbClr val="FFFFFF">
              <a:alpha val="4000"/>
            </a:srgbClr>
          </a:solidFill>
          <a:ln/>
        </p:spPr>
      </p:sp>
      <p:sp>
        <p:nvSpPr>
          <p:cNvPr id="13" name="Text 10"/>
          <p:cNvSpPr/>
          <p:nvPr/>
        </p:nvSpPr>
        <p:spPr>
          <a:xfrm>
            <a:off x="772954" y="4195524"/>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Abonnements Institutionnels</a:t>
            </a:r>
            <a:endParaRPr lang="en-US" sz="1300" dirty="0"/>
          </a:p>
        </p:txBody>
      </p:sp>
      <p:sp>
        <p:nvSpPr>
          <p:cNvPr id="14" name="Text 11"/>
          <p:cNvSpPr/>
          <p:nvPr/>
        </p:nvSpPr>
        <p:spPr>
          <a:xfrm>
            <a:off x="4745831" y="4195524"/>
            <a:ext cx="3625215" cy="1088708"/>
          </a:xfrm>
          <a:prstGeom prst="rect">
            <a:avLst/>
          </a:prstGeom>
          <a:noFill/>
          <a:ln/>
        </p:spPr>
        <p:txBody>
          <a:bodyPr wrap="squar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Proposer des abonnements aux institutions académiques et professionnelles pour accéder à la plateforme et à ses fonctionnalités.</a:t>
            </a:r>
            <a:endParaRPr lang="en-US" sz="1300" dirty="0"/>
          </a:p>
        </p:txBody>
      </p:sp>
      <p:sp>
        <p:nvSpPr>
          <p:cNvPr id="15" name="Shape 12"/>
          <p:cNvSpPr/>
          <p:nvPr/>
        </p:nvSpPr>
        <p:spPr>
          <a:xfrm>
            <a:off x="602933" y="5393888"/>
            <a:ext cx="7938135" cy="1035844"/>
          </a:xfrm>
          <a:prstGeom prst="rect">
            <a:avLst/>
          </a:prstGeom>
          <a:solidFill>
            <a:srgbClr val="000000">
              <a:alpha val="4000"/>
            </a:srgbClr>
          </a:solidFill>
          <a:ln/>
        </p:spPr>
      </p:sp>
      <p:sp>
        <p:nvSpPr>
          <p:cNvPr id="16" name="Text 13"/>
          <p:cNvSpPr/>
          <p:nvPr/>
        </p:nvSpPr>
        <p:spPr>
          <a:xfrm>
            <a:off x="772954" y="5503545"/>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Partenariats Académiques</a:t>
            </a:r>
            <a:endParaRPr lang="en-US" sz="1300" dirty="0"/>
          </a:p>
        </p:txBody>
      </p:sp>
      <p:sp>
        <p:nvSpPr>
          <p:cNvPr id="17" name="Text 14"/>
          <p:cNvSpPr/>
          <p:nvPr/>
        </p:nvSpPr>
        <p:spPr>
          <a:xfrm>
            <a:off x="4745831" y="5503545"/>
            <a:ext cx="3625215" cy="816531"/>
          </a:xfrm>
          <a:prstGeom prst="rect">
            <a:avLst/>
          </a:prstGeom>
          <a:noFill/>
          <a:ln/>
        </p:spPr>
        <p:txBody>
          <a:bodyPr wrap="squar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Collaborer avec les institutions académiques pour offrir des services de validation et de publication d'articles étudiants.</a:t>
            </a:r>
            <a:endParaRPr lang="en-US" sz="1300" dirty="0"/>
          </a:p>
        </p:txBody>
      </p:sp>
      <p:sp>
        <p:nvSpPr>
          <p:cNvPr id="18" name="Shape 15"/>
          <p:cNvSpPr/>
          <p:nvPr/>
        </p:nvSpPr>
        <p:spPr>
          <a:xfrm>
            <a:off x="602933" y="6429732"/>
            <a:ext cx="7938135" cy="1308021"/>
          </a:xfrm>
          <a:prstGeom prst="rect">
            <a:avLst/>
          </a:prstGeom>
          <a:solidFill>
            <a:srgbClr val="FFFFFF">
              <a:alpha val="4000"/>
            </a:srgbClr>
          </a:solidFill>
          <a:ln/>
        </p:spPr>
      </p:sp>
      <p:sp>
        <p:nvSpPr>
          <p:cNvPr id="19" name="Text 16"/>
          <p:cNvSpPr/>
          <p:nvPr/>
        </p:nvSpPr>
        <p:spPr>
          <a:xfrm>
            <a:off x="772954" y="6539389"/>
            <a:ext cx="3625215" cy="272177"/>
          </a:xfrm>
          <a:prstGeom prst="rect">
            <a:avLst/>
          </a:prstGeom>
          <a:noFill/>
          <a:ln/>
        </p:spPr>
        <p:txBody>
          <a:bodyPr wrap="non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Publicité Ciblée</a:t>
            </a:r>
            <a:endParaRPr lang="en-US" sz="1300" dirty="0"/>
          </a:p>
        </p:txBody>
      </p:sp>
      <p:sp>
        <p:nvSpPr>
          <p:cNvPr id="20" name="Text 17"/>
          <p:cNvSpPr/>
          <p:nvPr/>
        </p:nvSpPr>
        <p:spPr>
          <a:xfrm>
            <a:off x="4745831" y="6539389"/>
            <a:ext cx="3625215" cy="1088708"/>
          </a:xfrm>
          <a:prstGeom prst="rect">
            <a:avLst/>
          </a:prstGeom>
          <a:noFill/>
          <a:ln/>
        </p:spPr>
        <p:txBody>
          <a:bodyPr wrap="square" lIns="0" tIns="0" rIns="0" bIns="0" rtlCol="0" anchor="t"/>
          <a:lstStyle/>
          <a:p>
            <a:pPr indent="0" marL="0">
              <a:lnSpc>
                <a:spcPts val="2100"/>
              </a:lnSpc>
              <a:buNone/>
            </a:pPr>
            <a:r>
              <a:rPr lang="en-US" sz="1300" dirty="0">
                <a:solidFill>
                  <a:srgbClr val="405449"/>
                </a:solidFill>
                <a:latin typeface="Nobile" pitchFamily="34" charset="0"/>
                <a:ea typeface="Nobile" pitchFamily="34" charset="-122"/>
                <a:cs typeface="Nobile" pitchFamily="34" charset="-120"/>
              </a:rPr>
              <a:t>Proposer des espaces publicitaires ciblés aux entreprises et aux organisations relevant des domaines académiques et professionnels.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3055" y="671989"/>
            <a:ext cx="5557957" cy="565190"/>
          </a:xfrm>
          <a:prstGeom prst="rect">
            <a:avLst/>
          </a:prstGeom>
          <a:noFill/>
          <a:ln/>
        </p:spPr>
        <p:txBody>
          <a:bodyPr wrap="none" lIns="0" tIns="0" rIns="0" bIns="0" rtlCol="0" anchor="t"/>
          <a:lstStyle/>
          <a:p>
            <a:pPr indent="0" marL="0">
              <a:lnSpc>
                <a:spcPts val="4450"/>
              </a:lnSpc>
              <a:buNone/>
            </a:pPr>
            <a:r>
              <a:rPr lang="en-US" sz="3550" b="1" dirty="0">
                <a:solidFill>
                  <a:srgbClr val="3B4540"/>
                </a:solidFill>
                <a:latin typeface="Fraunces" pitchFamily="34" charset="0"/>
                <a:ea typeface="Fraunces" pitchFamily="34" charset="-122"/>
                <a:cs typeface="Fraunces" pitchFamily="34" charset="-120"/>
              </a:rPr>
              <a:t>Appel à l'Investissement</a:t>
            </a:r>
            <a:endParaRPr lang="en-US" sz="3550" dirty="0"/>
          </a:p>
        </p:txBody>
      </p:sp>
      <p:sp>
        <p:nvSpPr>
          <p:cNvPr id="4" name="Text 1"/>
          <p:cNvSpPr/>
          <p:nvPr/>
        </p:nvSpPr>
        <p:spPr>
          <a:xfrm>
            <a:off x="633055" y="1508403"/>
            <a:ext cx="7877889" cy="1157288"/>
          </a:xfrm>
          <a:prstGeom prst="rect">
            <a:avLst/>
          </a:prstGeom>
          <a:noFill/>
          <a:ln/>
        </p:spPr>
        <p:txBody>
          <a:bodyPr wrap="square" lIns="0" tIns="0" rIns="0" bIns="0" rtlCol="0" anchor="t"/>
          <a:lstStyle/>
          <a:p>
            <a:pPr indent="0" marL="0">
              <a:lnSpc>
                <a:spcPts val="2250"/>
              </a:lnSpc>
              <a:buNone/>
            </a:pPr>
            <a:r>
              <a:rPr lang="en-US" sz="1400" dirty="0">
                <a:solidFill>
                  <a:srgbClr val="405449"/>
                </a:solidFill>
                <a:latin typeface="Nobile" pitchFamily="34" charset="0"/>
                <a:ea typeface="Nobile" pitchFamily="34" charset="-122"/>
                <a:cs typeface="Nobile" pitchFamily="34" charset="-120"/>
              </a:rPr>
              <a:t>VeriWrite est à la recherche d'investisseurs stratégiques pour soutenir son développement et sa croissance. Les investisseurs auront l'opportunité de participer à une initiative révolutionnaire qui vise à transformer la publication en ligne et à créer une plateforme de confiance pour les auteurs, les étudiants et les lecteurs.</a:t>
            </a:r>
            <a:endParaRPr lang="en-US" sz="1400" dirty="0"/>
          </a:p>
        </p:txBody>
      </p:sp>
      <p:pic>
        <p:nvPicPr>
          <p:cNvPr id="5" name="Image 1" descr="preencoded.png">    </p:cNvPr>
          <p:cNvPicPr>
            <a:picLocks noChangeAspect="1"/>
          </p:cNvPicPr>
          <p:nvPr/>
        </p:nvPicPr>
        <p:blipFill>
          <a:blip r:embed="rId2"/>
          <a:stretch>
            <a:fillRect/>
          </a:stretch>
        </p:blipFill>
        <p:spPr>
          <a:xfrm>
            <a:off x="633055" y="2869168"/>
            <a:ext cx="904399" cy="1620679"/>
          </a:xfrm>
          <a:prstGeom prst="rect">
            <a:avLst/>
          </a:prstGeom>
        </p:spPr>
      </p:pic>
      <p:sp>
        <p:nvSpPr>
          <p:cNvPr id="6" name="Text 2"/>
          <p:cNvSpPr/>
          <p:nvPr/>
        </p:nvSpPr>
        <p:spPr>
          <a:xfrm>
            <a:off x="1808678" y="3050024"/>
            <a:ext cx="2260997" cy="282535"/>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pitchFamily="34" charset="0"/>
                <a:ea typeface="Fraunces" pitchFamily="34" charset="-122"/>
                <a:cs typeface="Fraunces" pitchFamily="34" charset="-120"/>
              </a:rPr>
              <a:t>Opportunités</a:t>
            </a:r>
            <a:endParaRPr lang="en-US" sz="1750" dirty="0"/>
          </a:p>
        </p:txBody>
      </p:sp>
      <p:sp>
        <p:nvSpPr>
          <p:cNvPr id="7" name="Text 3"/>
          <p:cNvSpPr/>
          <p:nvPr/>
        </p:nvSpPr>
        <p:spPr>
          <a:xfrm>
            <a:off x="1808678" y="3441025"/>
            <a:ext cx="6702266" cy="867966"/>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VeriWrite offre aux investisseurs une opportunité unique d'investir dans une solution innovante qui répond à un besoin croissant dans le domaine de la publication en ligne.</a:t>
            </a:r>
            <a:endParaRPr lang="en-US" sz="1400" dirty="0"/>
          </a:p>
        </p:txBody>
      </p:sp>
      <p:pic>
        <p:nvPicPr>
          <p:cNvPr id="8" name="Image 2" descr="preencoded.png">    </p:cNvPr>
          <p:cNvPicPr>
            <a:picLocks noChangeAspect="1"/>
          </p:cNvPicPr>
          <p:nvPr/>
        </p:nvPicPr>
        <p:blipFill>
          <a:blip r:embed="rId3"/>
          <a:stretch>
            <a:fillRect/>
          </a:stretch>
        </p:blipFill>
        <p:spPr>
          <a:xfrm>
            <a:off x="633055" y="4489847"/>
            <a:ext cx="904399" cy="1620679"/>
          </a:xfrm>
          <a:prstGeom prst="rect">
            <a:avLst/>
          </a:prstGeom>
        </p:spPr>
      </p:pic>
      <p:sp>
        <p:nvSpPr>
          <p:cNvPr id="9" name="Text 4"/>
          <p:cNvSpPr/>
          <p:nvPr/>
        </p:nvSpPr>
        <p:spPr>
          <a:xfrm>
            <a:off x="1808678" y="4670703"/>
            <a:ext cx="2260997" cy="282535"/>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pitchFamily="34" charset="0"/>
                <a:ea typeface="Fraunces" pitchFamily="34" charset="-122"/>
                <a:cs typeface="Fraunces" pitchFamily="34" charset="-120"/>
              </a:rPr>
              <a:t>Impact Social</a:t>
            </a:r>
            <a:endParaRPr lang="en-US" sz="1750" dirty="0"/>
          </a:p>
        </p:txBody>
      </p:sp>
      <p:sp>
        <p:nvSpPr>
          <p:cNvPr id="10" name="Text 5"/>
          <p:cNvSpPr/>
          <p:nvPr/>
        </p:nvSpPr>
        <p:spPr>
          <a:xfrm>
            <a:off x="1808678" y="5061704"/>
            <a:ext cx="6702266" cy="867966"/>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L'investissement dans VeriWrite aura un impact social positif en contribuant à la diffusion de contenus de haute qualité et à la promotion de l'apprentissage et de la connaissance.</a:t>
            </a:r>
            <a:endParaRPr lang="en-US" sz="1400" dirty="0"/>
          </a:p>
        </p:txBody>
      </p:sp>
      <p:pic>
        <p:nvPicPr>
          <p:cNvPr id="11" name="Image 3" descr="preencoded.png">    </p:cNvPr>
          <p:cNvPicPr>
            <a:picLocks noChangeAspect="1"/>
          </p:cNvPicPr>
          <p:nvPr/>
        </p:nvPicPr>
        <p:blipFill>
          <a:blip r:embed="rId4"/>
          <a:stretch>
            <a:fillRect/>
          </a:stretch>
        </p:blipFill>
        <p:spPr>
          <a:xfrm>
            <a:off x="633055" y="6110526"/>
            <a:ext cx="904399" cy="1447086"/>
          </a:xfrm>
          <a:prstGeom prst="rect">
            <a:avLst/>
          </a:prstGeom>
        </p:spPr>
      </p:pic>
      <p:sp>
        <p:nvSpPr>
          <p:cNvPr id="12" name="Text 6"/>
          <p:cNvSpPr/>
          <p:nvPr/>
        </p:nvSpPr>
        <p:spPr>
          <a:xfrm>
            <a:off x="1808678" y="6291382"/>
            <a:ext cx="2260997" cy="282535"/>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pitchFamily="34" charset="0"/>
                <a:ea typeface="Fraunces" pitchFamily="34" charset="-122"/>
                <a:cs typeface="Fraunces" pitchFamily="34" charset="-120"/>
              </a:rPr>
              <a:t>Rentabilité</a:t>
            </a:r>
            <a:endParaRPr lang="en-US" sz="1750" dirty="0"/>
          </a:p>
        </p:txBody>
      </p:sp>
      <p:sp>
        <p:nvSpPr>
          <p:cNvPr id="13" name="Text 7"/>
          <p:cNvSpPr/>
          <p:nvPr/>
        </p:nvSpPr>
        <p:spPr>
          <a:xfrm>
            <a:off x="1808678" y="6682383"/>
            <a:ext cx="6702266" cy="578644"/>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Le modèle économique de VeriWrite est conçu pour être durable et rentable, offrant aux investisseurs un retour sur investissement attractif.</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2024-09-17T01:15:30Z</dcterms:created>
  <dcterms:modified xsi:type="dcterms:W3CDTF">2024-09-17T01:15:30Z</dcterms:modified>
</cp:coreProperties>
</file>